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423" r:id="rId2"/>
    <p:sldId id="514" r:id="rId3"/>
    <p:sldId id="512" r:id="rId4"/>
    <p:sldId id="535" r:id="rId5"/>
    <p:sldId id="538" r:id="rId6"/>
    <p:sldId id="521" r:id="rId7"/>
    <p:sldId id="515" r:id="rId8"/>
    <p:sldId id="520" r:id="rId9"/>
    <p:sldId id="523" r:id="rId10"/>
    <p:sldId id="524" r:id="rId11"/>
    <p:sldId id="541" r:id="rId12"/>
    <p:sldId id="527" r:id="rId13"/>
    <p:sldId id="536" r:id="rId14"/>
    <p:sldId id="529" r:id="rId15"/>
    <p:sldId id="528" r:id="rId16"/>
    <p:sldId id="542" r:id="rId17"/>
    <p:sldId id="530" r:id="rId18"/>
    <p:sldId id="531" r:id="rId19"/>
    <p:sldId id="540" r:id="rId20"/>
    <p:sldId id="532" r:id="rId21"/>
    <p:sldId id="522" r:id="rId22"/>
    <p:sldId id="525" r:id="rId23"/>
  </p:sldIdLst>
  <p:sldSz cx="9144000" cy="6858000" type="screen4x3"/>
  <p:notesSz cx="6810375" cy="99425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lke" initials="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397" autoAdjust="0"/>
  </p:normalViewPr>
  <p:slideViewPr>
    <p:cSldViewPr>
      <p:cViewPr varScale="1">
        <p:scale>
          <a:sx n="107" d="100"/>
          <a:sy n="107" d="100"/>
        </p:scale>
        <p:origin x="1812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905" cy="497127"/>
          </a:xfrm>
          <a:prstGeom prst="rect">
            <a:avLst/>
          </a:prstGeom>
        </p:spPr>
        <p:txBody>
          <a:bodyPr vert="horz" lIns="91874" tIns="45937" rIns="91874" bIns="4593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880" y="0"/>
            <a:ext cx="2951905" cy="497127"/>
          </a:xfrm>
          <a:prstGeom prst="rect">
            <a:avLst/>
          </a:prstGeom>
        </p:spPr>
        <p:txBody>
          <a:bodyPr vert="horz" lIns="91874" tIns="45937" rIns="91874" bIns="45937" rtlCol="0"/>
          <a:lstStyle>
            <a:lvl1pPr algn="r">
              <a:defRPr sz="1200"/>
            </a:lvl1pPr>
          </a:lstStyle>
          <a:p>
            <a:fld id="{E9CCA479-EB8F-4BFC-A9AA-4AAFD2ADB582}" type="datetimeFigureOut">
              <a:rPr lang="nl-NL" smtClean="0"/>
              <a:pPr/>
              <a:t>27-6-2016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789"/>
            <a:ext cx="2951905" cy="497127"/>
          </a:xfrm>
          <a:prstGeom prst="rect">
            <a:avLst/>
          </a:prstGeom>
        </p:spPr>
        <p:txBody>
          <a:bodyPr vert="horz" lIns="91874" tIns="45937" rIns="91874" bIns="4593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880" y="9443789"/>
            <a:ext cx="2951905" cy="497127"/>
          </a:xfrm>
          <a:prstGeom prst="rect">
            <a:avLst/>
          </a:prstGeom>
        </p:spPr>
        <p:txBody>
          <a:bodyPr vert="horz" lIns="91874" tIns="45937" rIns="91874" bIns="45937" rtlCol="0" anchor="b"/>
          <a:lstStyle>
            <a:lvl1pPr algn="r">
              <a:defRPr sz="1200"/>
            </a:lvl1pPr>
          </a:lstStyle>
          <a:p>
            <a:fld id="{6831870B-7C67-4FC4-BEF5-2ACD4DF981D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7411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2" cy="497127"/>
          </a:xfrm>
          <a:prstGeom prst="rect">
            <a:avLst/>
          </a:prstGeom>
        </p:spPr>
        <p:txBody>
          <a:bodyPr vert="horz" lIns="91874" tIns="45937" rIns="91874" bIns="4593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7" y="0"/>
            <a:ext cx="2951162" cy="497127"/>
          </a:xfrm>
          <a:prstGeom prst="rect">
            <a:avLst/>
          </a:prstGeom>
        </p:spPr>
        <p:txBody>
          <a:bodyPr vert="horz" lIns="91874" tIns="45937" rIns="91874" bIns="45937" rtlCol="0"/>
          <a:lstStyle>
            <a:lvl1pPr algn="r">
              <a:defRPr sz="1200"/>
            </a:lvl1pPr>
          </a:lstStyle>
          <a:p>
            <a:fld id="{A70ED500-B3E1-471C-A9B2-CD8A511BE04B}" type="datetimeFigureOut">
              <a:rPr lang="nl-NL" smtClean="0"/>
              <a:pPr/>
              <a:t>27-6-2016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4" tIns="45937" rIns="91874" bIns="45937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2"/>
          </a:xfrm>
          <a:prstGeom prst="rect">
            <a:avLst/>
          </a:prstGeom>
        </p:spPr>
        <p:txBody>
          <a:bodyPr vert="horz" lIns="91874" tIns="45937" rIns="91874" bIns="4593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2" cy="497127"/>
          </a:xfrm>
          <a:prstGeom prst="rect">
            <a:avLst/>
          </a:prstGeom>
        </p:spPr>
        <p:txBody>
          <a:bodyPr vert="horz" lIns="91874" tIns="45937" rIns="91874" bIns="4593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7" y="9443662"/>
            <a:ext cx="2951162" cy="497127"/>
          </a:xfrm>
          <a:prstGeom prst="rect">
            <a:avLst/>
          </a:prstGeom>
        </p:spPr>
        <p:txBody>
          <a:bodyPr vert="horz" lIns="91874" tIns="45937" rIns="91874" bIns="45937" rtlCol="0" anchor="b"/>
          <a:lstStyle>
            <a:lvl1pPr algn="r">
              <a:defRPr sz="1200"/>
            </a:lvl1pPr>
          </a:lstStyle>
          <a:p>
            <a:fld id="{20A93C87-F0F0-4BC6-BDC5-2C6B968D78C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294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83195-29C5-4042-A450-98C8D476F76F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5099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Many states +</a:t>
            </a:r>
            <a:r>
              <a:rPr lang="nl-NL" baseline="0" dirty="0" smtClean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1732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Many states +</a:t>
            </a:r>
            <a:r>
              <a:rPr lang="nl-NL" baseline="0" dirty="0" smtClean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4007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Many states +</a:t>
            </a:r>
            <a:r>
              <a:rPr lang="nl-NL" baseline="0" dirty="0" smtClean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2338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Many states +</a:t>
            </a:r>
            <a:r>
              <a:rPr lang="nl-NL" baseline="0" dirty="0" smtClean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7191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Many states +</a:t>
            </a:r>
            <a:r>
              <a:rPr lang="nl-NL" baseline="0" dirty="0" smtClean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2057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Many states +</a:t>
            </a:r>
            <a:r>
              <a:rPr lang="nl-NL" baseline="0" dirty="0" smtClean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3122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Talk</a:t>
            </a:r>
            <a:r>
              <a:rPr lang="nl-NL" baseline="0" dirty="0" smtClean="0"/>
              <a:t> about time running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8217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Many states +</a:t>
            </a:r>
            <a:r>
              <a:rPr lang="nl-NL" baseline="0" dirty="0" smtClean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7406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Many states +</a:t>
            </a:r>
            <a:r>
              <a:rPr lang="nl-NL" baseline="0" dirty="0" smtClean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3560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Many states +</a:t>
            </a:r>
            <a:r>
              <a:rPr lang="nl-NL" baseline="0" dirty="0" smtClean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6628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Many states +</a:t>
            </a:r>
            <a:r>
              <a:rPr lang="nl-NL" baseline="0" dirty="0" smtClean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9743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Many states +</a:t>
            </a:r>
            <a:r>
              <a:rPr lang="nl-NL" baseline="0" dirty="0" smtClean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0441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Many states +</a:t>
            </a:r>
            <a:r>
              <a:rPr lang="nl-NL" baseline="0" dirty="0" smtClean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5042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Many states +</a:t>
            </a:r>
            <a:r>
              <a:rPr lang="nl-NL" baseline="0" dirty="0" smtClean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801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Many states +</a:t>
            </a:r>
            <a:r>
              <a:rPr lang="nl-NL" baseline="0" dirty="0" smtClean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539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Many states +</a:t>
            </a:r>
            <a:r>
              <a:rPr lang="nl-NL" baseline="0" dirty="0" smtClean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9153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Many states +</a:t>
            </a:r>
            <a:r>
              <a:rPr lang="nl-NL" baseline="0" dirty="0" smtClean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5116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Many states +</a:t>
            </a:r>
            <a:r>
              <a:rPr lang="nl-NL" baseline="0" dirty="0" smtClean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0451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Many states +</a:t>
            </a:r>
            <a:r>
              <a:rPr lang="nl-NL" baseline="0" dirty="0" smtClean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8940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Many states +</a:t>
            </a:r>
            <a:r>
              <a:rPr lang="nl-NL" baseline="0" dirty="0" smtClean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7829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0433-150C-447F-9FFC-AF24AA8E2DE9}" type="datetime1">
              <a:rPr lang="nl-NL" smtClean="0"/>
              <a:pPr/>
              <a:t>27-6-2016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AC46-674D-4E4A-A028-7F0C6C230921}" type="datetime1">
              <a:rPr lang="nl-NL" smtClean="0"/>
              <a:pPr/>
              <a:t>27-6-2016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9564-2026-4974-AD2F-20BD4F973867}" type="datetime1">
              <a:rPr lang="nl-NL" smtClean="0"/>
              <a:pPr/>
              <a:t>27-6-2016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749A-1546-454C-BB68-60CBF38B78B2}" type="datetime1">
              <a:rPr lang="nl-NL" smtClean="0"/>
              <a:pPr/>
              <a:t>27-6-2016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B326-F20E-4FB1-AB68-E3C700D0A079}" type="datetime1">
              <a:rPr lang="nl-NL" smtClean="0"/>
              <a:pPr/>
              <a:t>27-6-2016</a:t>
            </a:fld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7776-E099-4984-8B60-76848BAB2E26}" type="datetime1">
              <a:rPr lang="nl-NL" smtClean="0"/>
              <a:pPr/>
              <a:t>27-6-2016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4E57-A175-4B7F-99D1-3F7763BF2709}" type="datetime1">
              <a:rPr lang="nl-NL" smtClean="0"/>
              <a:pPr/>
              <a:t>27-6-2016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CF1D-D203-42D2-9024-C11945ED8C09}" type="datetime1">
              <a:rPr lang="nl-NL" smtClean="0"/>
              <a:pPr/>
              <a:t>27-6-2016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74D4-ADBC-4B47-A8A5-0D08DA2649AF}" type="datetime1">
              <a:rPr lang="nl-NL" smtClean="0"/>
              <a:pPr/>
              <a:t>27-6-2016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D93F-3442-4693-93B6-87F31361A5E8}" type="datetime1">
              <a:rPr lang="nl-NL" smtClean="0"/>
              <a:pPr/>
              <a:t>27-6-2016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6A3B-B161-406A-8D19-8D7F6B6D71CB}" type="datetime1">
              <a:rPr lang="nl-NL" smtClean="0"/>
              <a:pPr/>
              <a:t>27-6-2016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8110B8A-84FA-41C6-8A41-CD6B6025AECB}" type="datetime1">
              <a:rPr lang="nl-NL" smtClean="0"/>
              <a:pPr/>
              <a:t>27-6-2016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95400" y="1447800"/>
            <a:ext cx="10034614" cy="695607"/>
          </a:xfrm>
        </p:spPr>
        <p:txBody>
          <a:bodyPr>
            <a:noAutofit/>
          </a:bodyPr>
          <a:lstStyle/>
          <a:p>
            <a:pPr algn="r"/>
            <a:r>
              <a:rPr lang="en-US" sz="2500" b="1" dirty="0">
                <a:latin typeface="Tw Cen MT Condensed" pitchFamily="34" charset="0"/>
              </a:rPr>
              <a:t>Evolution of the jet opening angle distribution in holographic plasma</a:t>
            </a:r>
            <a:endParaRPr lang="nl-NL" sz="2500" b="1" dirty="0">
              <a:latin typeface="Tw Cen MT Condense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4800" y="2167880"/>
            <a:ext cx="9038728" cy="471494"/>
          </a:xfrm>
        </p:spPr>
        <p:txBody>
          <a:bodyPr>
            <a:noAutofit/>
          </a:bodyPr>
          <a:lstStyle/>
          <a:p>
            <a:pPr algn="r"/>
            <a:r>
              <a:rPr lang="en-US" sz="1800" b="1" spc="-80" dirty="0" smtClean="0">
                <a:latin typeface="Tw Cen MT" pitchFamily="34" charset="0"/>
                <a:ea typeface="+mj-ea"/>
                <a:cs typeface="+mj-cs"/>
              </a:rPr>
              <a:t>Tracking energies and angles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5696" y="4797152"/>
            <a:ext cx="68762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700" b="1" dirty="0" smtClean="0"/>
              <a:t>Wilke van der Schee</a:t>
            </a:r>
          </a:p>
          <a:p>
            <a:pPr algn="r"/>
            <a:endParaRPr lang="nl-NL" sz="1700" dirty="0" smtClean="0"/>
          </a:p>
          <a:p>
            <a:pPr algn="r"/>
            <a:r>
              <a:rPr lang="en-US" sz="1700" dirty="0" smtClean="0"/>
              <a:t>NumHol2016</a:t>
            </a:r>
            <a:endParaRPr lang="en-US" sz="1700" dirty="0" smtClean="0"/>
          </a:p>
          <a:p>
            <a:pPr algn="r"/>
            <a:r>
              <a:rPr lang="en-US" sz="1700" dirty="0" smtClean="0"/>
              <a:t>Santiago, 1 July 2016</a:t>
            </a:r>
            <a:endParaRPr lang="nl-NL" sz="1700" dirty="0"/>
          </a:p>
        </p:txBody>
      </p:sp>
      <p:sp>
        <p:nvSpPr>
          <p:cNvPr id="11" name="TextBox 10"/>
          <p:cNvSpPr txBox="1"/>
          <p:nvPr/>
        </p:nvSpPr>
        <p:spPr>
          <a:xfrm>
            <a:off x="-533400" y="2667000"/>
            <a:ext cx="929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 smtClean="0">
                <a:solidFill>
                  <a:schemeClr val="accent1">
                    <a:lumMod val="75000"/>
                  </a:schemeClr>
                </a:solidFill>
              </a:rPr>
              <a:t>with Krishna Rajagopal and Andrey Sadofyev</a:t>
            </a:r>
          </a:p>
          <a:p>
            <a:pPr algn="r"/>
            <a:r>
              <a:rPr lang="nl-NL" sz="1400" dirty="0" smtClean="0">
                <a:solidFill>
                  <a:schemeClr val="accent1">
                    <a:lumMod val="75000"/>
                  </a:schemeClr>
                </a:solidFill>
              </a:rPr>
              <a:t>1602.04187 (PRL 116)</a:t>
            </a:r>
            <a:endParaRPr lang="nl-NL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Picture 2" descr="http://web.mit.edu/icl/MIT%20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22654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0800" y="3629178"/>
            <a:ext cx="9144000" cy="3474720"/>
          </a:xfrm>
          <a:prstGeom prst="rect">
            <a:avLst/>
          </a:prstGeom>
        </p:spPr>
      </p:pic>
      <p:pic>
        <p:nvPicPr>
          <p:cNvPr id="7" name="Picture 2" descr="http://ctp.lns.mit.edu/ctphead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849" y="6289865"/>
            <a:ext cx="3456151" cy="56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76200" y="6611779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(slowed down by 10</a:t>
            </a:r>
            <a:r>
              <a:rPr lang="en-US" sz="1000" baseline="30000" dirty="0" smtClean="0"/>
              <a:t>23</a:t>
            </a:r>
            <a:r>
              <a:rPr lang="en-US" sz="1000" dirty="0" smtClean="0"/>
              <a:t>)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686800" cy="990282"/>
          </a:xfrm>
        </p:spPr>
        <p:txBody>
          <a:bodyPr>
            <a:normAutofit/>
          </a:bodyPr>
          <a:lstStyle/>
          <a:p>
            <a:r>
              <a:rPr lang="en-US" dirty="0" smtClean="0"/>
              <a:t>String evolution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4648200"/>
            <a:ext cx="8531352" cy="1885528"/>
          </a:xfrm>
        </p:spPr>
        <p:txBody>
          <a:bodyPr>
            <a:normAutofit/>
          </a:bodyPr>
          <a:lstStyle/>
          <a:p>
            <a:r>
              <a:rPr lang="en-US" dirty="0" smtClean="0"/>
              <a:t>String endpoint (blue) follows null trajectory initially (red dashed)</a:t>
            </a:r>
          </a:p>
          <a:p>
            <a:r>
              <a:rPr lang="en-US" dirty="0" smtClean="0"/>
              <a:t>String endpoints change direction when energy vanishes</a:t>
            </a:r>
          </a:p>
          <a:p>
            <a:pPr lvl="1"/>
            <a:r>
              <a:rPr lang="en-US" dirty="0" smtClean="0"/>
              <a:t>`Snapback’: especially relevant when string is moving upwards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10</a:t>
            </a:fld>
            <a:r>
              <a:rPr lang="nl-NL" dirty="0" smtClean="0"/>
              <a:t>/22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12834"/>
            <a:ext cx="20970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2">
                    <a:lumMod val="50000"/>
                  </a:schemeClr>
                </a:solidFill>
              </a:rPr>
              <a:t>Wilke van der Schee, MIT</a:t>
            </a:r>
            <a:endParaRPr lang="nl-NL" sz="13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19812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Black hole</a:t>
            </a:r>
            <a:endParaRPr lang="en-US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7" y="1067568"/>
            <a:ext cx="8643978" cy="3388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686800" cy="990282"/>
          </a:xfrm>
        </p:spPr>
        <p:txBody>
          <a:bodyPr>
            <a:normAutofit/>
          </a:bodyPr>
          <a:lstStyle/>
          <a:p>
            <a:r>
              <a:rPr lang="nl-NL" sz="3000" dirty="0" smtClean="0"/>
              <a:t>Comments on Numerics</a:t>
            </a:r>
            <a:endParaRPr lang="nl-NL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282884"/>
            <a:ext cx="8531352" cy="55751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Somewhat embarrassing: </a:t>
            </a:r>
            <a:r>
              <a:rPr lang="en-US" dirty="0" err="1" smtClean="0"/>
              <a:t>numerics</a:t>
            </a:r>
            <a:r>
              <a:rPr lang="en-US" dirty="0" smtClean="0"/>
              <a:t> is simple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pPr marL="800100" lvl="1" indent="-342900"/>
            <a:r>
              <a:rPr lang="en-US" dirty="0" err="1" smtClean="0"/>
              <a:t>NDSolve</a:t>
            </a:r>
            <a:r>
              <a:rPr lang="en-US" dirty="0" smtClean="0"/>
              <a:t> when speed is not major issue</a:t>
            </a:r>
            <a:endParaRPr lang="en-US" dirty="0" smtClean="0"/>
          </a:p>
          <a:p>
            <a:pPr marL="800100" lvl="1" indent="-342900"/>
            <a:r>
              <a:rPr lang="en-US" dirty="0" smtClean="0"/>
              <a:t>Method specification is crucial (read advanced tutorial)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Also useful</a:t>
            </a:r>
            <a:endParaRPr lang="en-US" dirty="0"/>
          </a:p>
          <a:p>
            <a:pPr marL="800100" lvl="1" indent="-342900"/>
            <a:r>
              <a:rPr lang="en-US" dirty="0" smtClean="0"/>
              <a:t>Make package with general set-up</a:t>
            </a:r>
            <a:br>
              <a:rPr lang="en-US" dirty="0" smtClean="0"/>
            </a:br>
            <a:r>
              <a:rPr lang="en-US" dirty="0" smtClean="0"/>
              <a:t>(vacuum, black brane, slab, boost-invariant, shocks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 smtClean="0"/>
          </a:p>
          <a:p>
            <a:pPr marL="800100" lvl="1" indent="-342900"/>
            <a:r>
              <a:rPr lang="en-US" dirty="0" smtClean="0"/>
              <a:t>Use Mathematica’s convenience,</a:t>
            </a:r>
            <a:br>
              <a:rPr lang="en-US" dirty="0" smtClean="0"/>
            </a:br>
            <a:r>
              <a:rPr lang="en-US" dirty="0" smtClean="0"/>
              <a:t>i.e. can use analytic or Interpolation functions interchangeably</a:t>
            </a:r>
          </a:p>
          <a:p>
            <a:pPr marL="800100" lvl="1" indent="-342900"/>
            <a:r>
              <a:rPr lang="en-US" dirty="0" smtClean="0"/>
              <a:t>Modular: initial conditions, solve, plot or </a:t>
            </a:r>
            <a:r>
              <a:rPr lang="en-US" dirty="0" err="1" smtClean="0"/>
              <a:t>analyse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i.e. three-jet events (see Jorge’s talk)</a:t>
            </a:r>
            <a:endParaRPr lang="en-US" dirty="0" smtClean="0"/>
          </a:p>
          <a:p>
            <a:pPr marL="342900" indent="-342900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74320" lvl="1" indent="0">
              <a:buNone/>
            </a:pPr>
            <a:endParaRPr lang="en-US" sz="1500" dirty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11</a:t>
            </a:fld>
            <a:r>
              <a:rPr lang="nl-NL" dirty="0" smtClean="0"/>
              <a:t>/22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12834"/>
            <a:ext cx="20970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2">
                    <a:lumMod val="50000"/>
                  </a:schemeClr>
                </a:solidFill>
              </a:rPr>
              <a:t>Wilke van der Schee, MIT</a:t>
            </a:r>
            <a:endParaRPr lang="nl-NL" sz="13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743200"/>
            <a:ext cx="8839200" cy="65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1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686800" cy="990282"/>
          </a:xfrm>
        </p:spPr>
        <p:txBody>
          <a:bodyPr>
            <a:normAutofit/>
          </a:bodyPr>
          <a:lstStyle/>
          <a:p>
            <a:r>
              <a:rPr lang="en-US" dirty="0" smtClean="0"/>
              <a:t>Towards a simpler model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4648200"/>
            <a:ext cx="8531352" cy="1885528"/>
          </a:xfrm>
        </p:spPr>
        <p:txBody>
          <a:bodyPr>
            <a:normAutofit/>
          </a:bodyPr>
          <a:lstStyle/>
          <a:p>
            <a:r>
              <a:rPr lang="en-US" dirty="0" smtClean="0"/>
              <a:t>After a while the string becomes a null string (1 </a:t>
            </a:r>
            <a:r>
              <a:rPr lang="en-US" dirty="0" err="1" smtClean="0"/>
              <a:t>fm</a:t>
            </a:r>
            <a:r>
              <a:rPr lang="en-US" dirty="0" smtClean="0"/>
              <a:t>/c should be ok?)</a:t>
            </a:r>
          </a:p>
          <a:p>
            <a:r>
              <a:rPr lang="en-US" dirty="0" smtClean="0"/>
              <a:t>Evolution of string = independent evolution of null string segments</a:t>
            </a:r>
          </a:p>
          <a:p>
            <a:pPr lvl="1"/>
            <a:r>
              <a:rPr lang="en-US" dirty="0" smtClean="0"/>
              <a:t>Need to know where which string bit goes with how much energy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12</a:t>
            </a:fld>
            <a:r>
              <a:rPr lang="nl-NL" dirty="0" smtClean="0"/>
              <a:t>/22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12834"/>
            <a:ext cx="20970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2">
                    <a:lumMod val="50000"/>
                  </a:schemeClr>
                </a:solidFill>
              </a:rPr>
              <a:t>Wilke van der Schee, MIT</a:t>
            </a:r>
            <a:endParaRPr lang="nl-NL" sz="13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19812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Black hole</a:t>
            </a:r>
            <a:endParaRPr lang="en-US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65"/>
          <a:stretch/>
        </p:blipFill>
        <p:spPr>
          <a:xfrm>
            <a:off x="58697" y="1067568"/>
            <a:ext cx="3598903" cy="3388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"/>
          <a:stretch/>
        </p:blipFill>
        <p:spPr>
          <a:xfrm>
            <a:off x="3657600" y="1524000"/>
            <a:ext cx="5487954" cy="25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3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686800" cy="990282"/>
          </a:xfrm>
        </p:spPr>
        <p:txBody>
          <a:bodyPr>
            <a:normAutofit/>
          </a:bodyPr>
          <a:lstStyle/>
          <a:p>
            <a:r>
              <a:rPr lang="nl-NL" sz="3000" dirty="0" smtClean="0"/>
              <a:t>Initial/vacuum Energy profile</a:t>
            </a:r>
            <a:endParaRPr lang="nl-NL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282884"/>
            <a:ext cx="8531352" cy="5250844"/>
          </a:xfrm>
        </p:spPr>
        <p:txBody>
          <a:bodyPr>
            <a:normAutofit/>
          </a:bodyPr>
          <a:lstStyle/>
          <a:p>
            <a:r>
              <a:rPr lang="en-US" dirty="0" smtClean="0"/>
              <a:t>Need to specify energy along string (change of coordinate (!))</a:t>
            </a:r>
          </a:p>
          <a:p>
            <a:pPr lvl="1"/>
            <a:r>
              <a:rPr lang="en-US" dirty="0" smtClean="0"/>
              <a:t>Angle endpoint is positive constant, gives jet width</a:t>
            </a:r>
          </a:p>
          <a:p>
            <a:pPr lvl="1"/>
            <a:r>
              <a:rPr lang="en-US" dirty="0" smtClean="0"/>
              <a:t>Open string boundary condition:</a:t>
            </a:r>
          </a:p>
          <a:p>
            <a:pPr lvl="1"/>
            <a:r>
              <a:rPr lang="en-US" dirty="0" smtClean="0"/>
              <a:t>Try reasonable profile, perhaps inspired by string </a:t>
            </a:r>
            <a:r>
              <a:rPr lang="en-US" dirty="0" err="1" smtClean="0"/>
              <a:t>numerics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13</a:t>
            </a:fld>
            <a:r>
              <a:rPr lang="nl-NL" dirty="0" smtClean="0"/>
              <a:t>/22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12834"/>
            <a:ext cx="20970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2">
                    <a:lumMod val="50000"/>
                  </a:schemeClr>
                </a:solidFill>
              </a:rPr>
              <a:t>Wilke van der Schee, MIT</a:t>
            </a:r>
            <a:endParaRPr lang="nl-NL" sz="13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6581001"/>
            <a:ext cx="9467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w Cen MT" pitchFamily="34" charset="0"/>
              </a:rPr>
              <a:t>P.M. </a:t>
            </a:r>
            <a:r>
              <a:rPr lang="en-US" sz="1200" dirty="0" err="1" smtClean="0">
                <a:latin typeface="Tw Cen MT" pitchFamily="34" charset="0"/>
              </a:rPr>
              <a:t>Chesler</a:t>
            </a:r>
            <a:r>
              <a:rPr lang="en-US" sz="1200" dirty="0" smtClean="0">
                <a:latin typeface="Tw Cen MT" pitchFamily="34" charset="0"/>
              </a:rPr>
              <a:t> and K. </a:t>
            </a:r>
            <a:r>
              <a:rPr lang="en-US" sz="1200" dirty="0" err="1" smtClean="0">
                <a:latin typeface="Tw Cen MT" pitchFamily="34" charset="0"/>
              </a:rPr>
              <a:t>Rajagopal</a:t>
            </a:r>
            <a:r>
              <a:rPr lang="en-US" sz="1200" dirty="0" smtClean="0">
                <a:latin typeface="Tw Cen MT" pitchFamily="34" charset="0"/>
              </a:rPr>
              <a:t>, Jet quenching in strongly coupled plasma (2014)</a:t>
            </a:r>
            <a:endParaRPr lang="it-IT" sz="1200" dirty="0">
              <a:latin typeface="Tw Cen MT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82" y="5579600"/>
            <a:ext cx="330159" cy="2920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5780" r="5452"/>
          <a:stretch/>
        </p:blipFill>
        <p:spPr>
          <a:xfrm>
            <a:off x="4855369" y="2194748"/>
            <a:ext cx="1535906" cy="2837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38600" y="3581400"/>
            <a:ext cx="4876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Convert to energy density vs angle: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8819" y="3523813"/>
            <a:ext cx="1358021" cy="4704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57" y="2934338"/>
            <a:ext cx="7076872" cy="334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0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686800" cy="990282"/>
          </a:xfrm>
        </p:spPr>
        <p:txBody>
          <a:bodyPr>
            <a:normAutofit/>
          </a:bodyPr>
          <a:lstStyle/>
          <a:p>
            <a:r>
              <a:rPr lang="nl-NL" sz="3000" dirty="0" smtClean="0"/>
              <a:t>Initial conditions with jet widths</a:t>
            </a:r>
            <a:endParaRPr lang="nl-NL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282884"/>
            <a:ext cx="8531352" cy="5575116"/>
          </a:xfrm>
        </p:spPr>
        <p:txBody>
          <a:bodyPr>
            <a:normAutofit/>
          </a:bodyPr>
          <a:lstStyle/>
          <a:p>
            <a:r>
              <a:rPr lang="en-US" dirty="0" smtClean="0"/>
              <a:t>Initial conditions in literature: minimize energy loss</a:t>
            </a:r>
          </a:p>
          <a:p>
            <a:endParaRPr lang="en-US" sz="800" dirty="0" smtClean="0"/>
          </a:p>
          <a:p>
            <a:r>
              <a:rPr lang="en-US" dirty="0" smtClean="0"/>
              <a:t>Would like to mimic distribution of real QCD jets</a:t>
            </a:r>
          </a:p>
          <a:p>
            <a:pPr lvl="1"/>
            <a:r>
              <a:rPr lang="en-US" dirty="0" smtClean="0"/>
              <a:t>Extra motivation: how is distribution affected by QGP?</a:t>
            </a:r>
          </a:p>
          <a:p>
            <a:pPr lvl="1"/>
            <a:r>
              <a:rPr lang="en-US" dirty="0" smtClean="0"/>
              <a:t>Take from </a:t>
            </a:r>
            <a:r>
              <a:rPr lang="en-US" dirty="0" err="1" smtClean="0"/>
              <a:t>pQCD</a:t>
            </a:r>
            <a:r>
              <a:rPr lang="en-US" dirty="0" smtClean="0"/>
              <a:t> (compares well with PYTHIA)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sz="2500" dirty="0" smtClean="0"/>
          </a:p>
          <a:p>
            <a:pPr lvl="1"/>
            <a:endParaRPr lang="en-US" sz="2500" dirty="0"/>
          </a:p>
          <a:p>
            <a:pPr lvl="1"/>
            <a:endParaRPr lang="en-US" sz="1500" dirty="0" smtClean="0"/>
          </a:p>
          <a:p>
            <a:pPr lvl="1"/>
            <a:endParaRPr lang="en-US" sz="1500" dirty="0"/>
          </a:p>
          <a:p>
            <a:endParaRPr lang="en-US" dirty="0"/>
          </a:p>
          <a:p>
            <a:r>
              <a:rPr lang="en-US" dirty="0" smtClean="0"/>
              <a:t>Link opening angle        to </a:t>
            </a:r>
            <a:r>
              <a:rPr lang="en-US" dirty="0" err="1" smtClean="0"/>
              <a:t>AdS</a:t>
            </a:r>
            <a:r>
              <a:rPr lang="en-US" dirty="0" smtClean="0"/>
              <a:t> angle:                       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is free)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14</a:t>
            </a:fld>
            <a:r>
              <a:rPr lang="nl-NL" dirty="0" smtClean="0"/>
              <a:t>/22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12834"/>
            <a:ext cx="20970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2">
                    <a:lumMod val="50000"/>
                  </a:schemeClr>
                </a:solidFill>
              </a:rPr>
              <a:t>Wilke van der Schee, MIT</a:t>
            </a:r>
            <a:endParaRPr lang="nl-NL" sz="13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617" y="3429000"/>
            <a:ext cx="3217286" cy="971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068" y="6069492"/>
            <a:ext cx="1450398" cy="4781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1572" y="6132866"/>
            <a:ext cx="414338" cy="325839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6581001"/>
            <a:ext cx="9467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w Cen MT" pitchFamily="34" charset="0"/>
              </a:rPr>
              <a:t>A.J</a:t>
            </a:r>
            <a:r>
              <a:rPr lang="en-US" sz="1200" dirty="0">
                <a:latin typeface="Tw Cen MT" pitchFamily="34" charset="0"/>
              </a:rPr>
              <a:t>. </a:t>
            </a:r>
            <a:r>
              <a:rPr lang="en-US" sz="1200" dirty="0" err="1">
                <a:latin typeface="Tw Cen MT" pitchFamily="34" charset="0"/>
              </a:rPr>
              <a:t>Larkoski</a:t>
            </a:r>
            <a:r>
              <a:rPr lang="en-US" sz="1200" dirty="0">
                <a:latin typeface="Tw Cen MT" pitchFamily="34" charset="0"/>
              </a:rPr>
              <a:t>, </a:t>
            </a:r>
            <a:r>
              <a:rPr lang="en-US" sz="1200" dirty="0" smtClean="0">
                <a:latin typeface="Tw Cen MT" pitchFamily="34" charset="0"/>
              </a:rPr>
              <a:t>S. </a:t>
            </a:r>
            <a:r>
              <a:rPr lang="en-US" sz="1200" dirty="0" err="1" smtClean="0">
                <a:latin typeface="Tw Cen MT" pitchFamily="34" charset="0"/>
              </a:rPr>
              <a:t>Marzani</a:t>
            </a:r>
            <a:r>
              <a:rPr lang="en-US" sz="1200" dirty="0">
                <a:latin typeface="Tw Cen MT" pitchFamily="34" charset="0"/>
              </a:rPr>
              <a:t>, </a:t>
            </a:r>
            <a:r>
              <a:rPr lang="en-US" sz="1200" dirty="0" smtClean="0">
                <a:latin typeface="Tw Cen MT" pitchFamily="34" charset="0"/>
              </a:rPr>
              <a:t>G. </a:t>
            </a:r>
            <a:r>
              <a:rPr lang="en-US" sz="1200" dirty="0" err="1" smtClean="0">
                <a:latin typeface="Tw Cen MT" pitchFamily="34" charset="0"/>
              </a:rPr>
              <a:t>Soyez</a:t>
            </a:r>
            <a:r>
              <a:rPr lang="en-US" sz="1200" dirty="0">
                <a:latin typeface="Tw Cen MT" pitchFamily="34" charset="0"/>
              </a:rPr>
              <a:t>, </a:t>
            </a:r>
            <a:r>
              <a:rPr lang="en-US" sz="1200" dirty="0" smtClean="0">
                <a:latin typeface="Tw Cen MT" pitchFamily="34" charset="0"/>
              </a:rPr>
              <a:t>J. </a:t>
            </a:r>
            <a:r>
              <a:rPr lang="en-US" sz="1200" dirty="0" err="1" smtClean="0">
                <a:latin typeface="Tw Cen MT" pitchFamily="34" charset="0"/>
              </a:rPr>
              <a:t>Thaler</a:t>
            </a:r>
            <a:r>
              <a:rPr lang="en-US" sz="1200" dirty="0" smtClean="0">
                <a:latin typeface="Tw Cen MT" pitchFamily="34" charset="0"/>
              </a:rPr>
              <a:t>, Soft drop (2014)</a:t>
            </a:r>
            <a:endParaRPr lang="it-IT" sz="1200" dirty="0">
              <a:latin typeface="Tw Cen M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188289"/>
            <a:ext cx="4293605" cy="28046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17114" y="4495800"/>
            <a:ext cx="3568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z</a:t>
            </a:r>
            <a:r>
              <a:rPr lang="en-US" i="1" baseline="-25000" dirty="0" err="1" smtClean="0"/>
              <a:t>i</a:t>
            </a:r>
            <a:r>
              <a:rPr lang="en-US" dirty="0" smtClean="0"/>
              <a:t>: fraction of jet energy</a:t>
            </a:r>
          </a:p>
          <a:p>
            <a:r>
              <a:rPr lang="en-US" i="1" dirty="0" err="1" smtClean="0">
                <a:latin typeface="Symbol" panose="05050102010706020507" pitchFamily="18" charset="2"/>
              </a:rPr>
              <a:t>q</a:t>
            </a:r>
            <a:r>
              <a:rPr lang="en-US" i="1" baseline="-25000" dirty="0" err="1" smtClean="0"/>
              <a:t>ij</a:t>
            </a:r>
            <a:r>
              <a:rPr lang="en-US" dirty="0" smtClean="0"/>
              <a:t>: angle between particle </a:t>
            </a:r>
            <a:r>
              <a:rPr lang="en-US" i="1" dirty="0" err="1" smtClean="0"/>
              <a:t>i</a:t>
            </a:r>
            <a:r>
              <a:rPr lang="en-US" dirty="0" smtClean="0"/>
              <a:t> and </a:t>
            </a:r>
            <a:r>
              <a:rPr lang="en-US" i="1" dirty="0" smtClean="0"/>
              <a:t>j</a:t>
            </a:r>
          </a:p>
          <a:p>
            <a:r>
              <a:rPr lang="en-US" dirty="0" smtClean="0"/>
              <a:t>R: jet radius parameter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5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686800" cy="990282"/>
          </a:xfrm>
        </p:spPr>
        <p:txBody>
          <a:bodyPr>
            <a:normAutofit/>
          </a:bodyPr>
          <a:lstStyle/>
          <a:p>
            <a:r>
              <a:rPr lang="en-US" dirty="0" smtClean="0"/>
              <a:t>More simplifications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26" y="1458651"/>
            <a:ext cx="8531352" cy="515989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Simple semi-analytic hydrodynamic temperature profile: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Neglect initial dynamics (1 </a:t>
            </a:r>
            <a:r>
              <a:rPr lang="en-US" dirty="0" err="1" smtClean="0"/>
              <a:t>fm</a:t>
            </a:r>
            <a:r>
              <a:rPr lang="en-US" dirty="0" smtClean="0"/>
              <a:t>/c) + </a:t>
            </a:r>
            <a:r>
              <a:rPr lang="en-US" dirty="0" err="1" smtClean="0"/>
              <a:t>hadronization</a:t>
            </a:r>
            <a:r>
              <a:rPr lang="en-US" dirty="0"/>
              <a:t> </a:t>
            </a:r>
            <a:r>
              <a:rPr lang="en-US" dirty="0" smtClean="0"/>
              <a:t>+ confinement</a:t>
            </a:r>
            <a:endParaRPr lang="en-US" dirty="0"/>
          </a:p>
          <a:p>
            <a:r>
              <a:rPr lang="en-US" dirty="0" smtClean="0"/>
              <a:t>Start string at single point at boundary</a:t>
            </a:r>
          </a:p>
          <a:p>
            <a:pPr lvl="1"/>
            <a:r>
              <a:rPr lang="en-US" dirty="0" smtClean="0"/>
              <a:t>Distribute according to binary scaling and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Free parameter </a:t>
            </a:r>
            <a:r>
              <a:rPr lang="en-US" i="1" dirty="0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to get reasonably energy loss ((coupling)                    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15</a:t>
            </a:fld>
            <a:r>
              <a:rPr lang="nl-NL" dirty="0" smtClean="0"/>
              <a:t>/22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12834"/>
            <a:ext cx="20970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2">
                    <a:lumMod val="50000"/>
                  </a:schemeClr>
                </a:solidFill>
              </a:rPr>
              <a:t>Wilke van der Schee, MIT</a:t>
            </a:r>
            <a:endParaRPr lang="nl-NL" sz="13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250" y="5810250"/>
            <a:ext cx="849229" cy="314325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6607695"/>
            <a:ext cx="9467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w Cen MT" pitchFamily="34" charset="0"/>
              </a:rPr>
              <a:t>A. </a:t>
            </a:r>
            <a:r>
              <a:rPr lang="en-US" sz="1200" dirty="0" err="1" smtClean="0">
                <a:latin typeface="Tw Cen MT" pitchFamily="34" charset="0"/>
              </a:rPr>
              <a:t>Ficnar</a:t>
            </a:r>
            <a:r>
              <a:rPr lang="en-US" sz="1200" dirty="0" smtClean="0">
                <a:latin typeface="Tw Cen MT" pitchFamily="34" charset="0"/>
              </a:rPr>
              <a:t>, S.S. </a:t>
            </a:r>
            <a:r>
              <a:rPr lang="en-US" sz="1200" dirty="0" err="1" smtClean="0">
                <a:latin typeface="Tw Cen MT" pitchFamily="34" charset="0"/>
              </a:rPr>
              <a:t>Gubser</a:t>
            </a:r>
            <a:r>
              <a:rPr lang="en-US" sz="1200" dirty="0" smtClean="0">
                <a:latin typeface="Tw Cen MT" pitchFamily="34" charset="0"/>
              </a:rPr>
              <a:t> and M. </a:t>
            </a:r>
            <a:r>
              <a:rPr lang="en-US" sz="1200" dirty="0" err="1" smtClean="0">
                <a:latin typeface="Tw Cen MT" pitchFamily="34" charset="0"/>
              </a:rPr>
              <a:t>Gyulassy</a:t>
            </a:r>
            <a:r>
              <a:rPr lang="en-US" sz="1200" dirty="0" smtClean="0">
                <a:latin typeface="Tw Cen MT" pitchFamily="34" charset="0"/>
              </a:rPr>
              <a:t>, Shooting String Holography of Jet Quenching at RHIC and LHC (2013)</a:t>
            </a:r>
          </a:p>
          <a:p>
            <a:r>
              <a:rPr lang="en-US" sz="1200" dirty="0" smtClean="0">
                <a:latin typeface="Tw Cen MT" pitchFamily="34" charset="0"/>
              </a:rPr>
              <a:t> </a:t>
            </a:r>
            <a:endParaRPr lang="it-IT" sz="1200" dirty="0">
              <a:latin typeface="Tw Cen M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0706" y="6183517"/>
            <a:ext cx="1247302" cy="2241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200"/>
            <a:ext cx="4411104" cy="27936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5815" y="1893790"/>
            <a:ext cx="3884763" cy="6208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5676" y="2640905"/>
            <a:ext cx="1983926" cy="2316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15676" y="3121545"/>
            <a:ext cx="3844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i="1" dirty="0" smtClean="0"/>
              <a:t>b</a:t>
            </a:r>
            <a:r>
              <a:rPr lang="en-US" dirty="0" smtClean="0"/>
              <a:t> measures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ch</a:t>
            </a:r>
            <a:r>
              <a:rPr lang="en-US" dirty="0" smtClean="0"/>
              <a:t> per S, given EOS)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686800" cy="990282"/>
          </a:xfrm>
        </p:spPr>
        <p:txBody>
          <a:bodyPr>
            <a:normAutofit/>
          </a:bodyPr>
          <a:lstStyle/>
          <a:p>
            <a:r>
              <a:rPr lang="nl-NL" sz="3000" dirty="0" smtClean="0"/>
              <a:t>algorithm</a:t>
            </a:r>
            <a:endParaRPr lang="nl-NL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282884"/>
            <a:ext cx="8531352" cy="55751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Scan parameter space: energy, angle, position, direction</a:t>
            </a:r>
          </a:p>
          <a:p>
            <a:pPr marL="800100" lvl="1" indent="-342900"/>
            <a:r>
              <a:rPr lang="en-US" dirty="0" smtClean="0"/>
              <a:t>Compute null geodesic endpoint </a:t>
            </a:r>
            <a:r>
              <a:rPr lang="en-US" dirty="0" smtClean="0">
                <a:sym typeface="Wingdings" panose="05000000000000000000" pitchFamily="2" charset="2"/>
              </a:rPr>
              <a:t> new angle</a:t>
            </a:r>
            <a:endParaRPr lang="en-US" dirty="0" smtClean="0"/>
          </a:p>
          <a:p>
            <a:pPr marL="800100" lvl="1" indent="-342900"/>
            <a:r>
              <a:rPr lang="en-US" dirty="0" smtClean="0"/>
              <a:t>Find null geodesic which barely escapes black hole (freeze-out)</a:t>
            </a:r>
          </a:p>
          <a:p>
            <a:pPr marL="800100" lvl="1" indent="-342900"/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energy loss</a:t>
            </a:r>
          </a:p>
          <a:p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 original distributions in parameter space</a:t>
            </a:r>
            <a:endParaRPr lang="en-US" dirty="0"/>
          </a:p>
          <a:p>
            <a:pPr marL="800100" lvl="1" indent="-342900"/>
            <a:r>
              <a:rPr lang="en-US" dirty="0" smtClean="0"/>
              <a:t>Bin final parameters (energy + angle)</a:t>
            </a:r>
          </a:p>
          <a:p>
            <a:pPr marL="800100" lvl="1" indent="-342900"/>
            <a:r>
              <a:rPr lang="en-US" dirty="0" smtClean="0"/>
              <a:t>Average over parameter space, taking weight factor</a:t>
            </a:r>
          </a:p>
          <a:p>
            <a:pPr marL="342900" indent="-342900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Compare initial with final distributions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pPr marL="274320" lvl="1" indent="0">
              <a:buNone/>
            </a:pPr>
            <a:endParaRPr lang="en-US" sz="1500" dirty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16</a:t>
            </a:fld>
            <a:r>
              <a:rPr lang="nl-NL" dirty="0" smtClean="0"/>
              <a:t>/22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12834"/>
            <a:ext cx="20970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2">
                    <a:lumMod val="50000"/>
                  </a:schemeClr>
                </a:solidFill>
              </a:rPr>
              <a:t>Wilke van der Schee, MIT</a:t>
            </a:r>
            <a:endParaRPr lang="nl-NL" sz="13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7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34"/>
            <a:ext cx="8686800" cy="672966"/>
          </a:xfrm>
        </p:spPr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781" y="680484"/>
            <a:ext cx="8531352" cy="5314528"/>
          </a:xfrm>
        </p:spPr>
        <p:txBody>
          <a:bodyPr>
            <a:normAutofit/>
          </a:bodyPr>
          <a:lstStyle/>
          <a:p>
            <a:r>
              <a:rPr lang="en-US" dirty="0" smtClean="0"/>
              <a:t>Shooting about 50.000 jets through plasma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17</a:t>
            </a:fld>
            <a:r>
              <a:rPr lang="nl-NL" dirty="0" smtClean="0"/>
              <a:t>/22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12834"/>
            <a:ext cx="20970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2">
                    <a:lumMod val="50000"/>
                  </a:schemeClr>
                </a:solidFill>
              </a:rPr>
              <a:t>Wilke van der Schee, MIT</a:t>
            </a:r>
            <a:endParaRPr lang="nl-NL" sz="13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00" y="1477304"/>
            <a:ext cx="7800003" cy="216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669" y="3731505"/>
            <a:ext cx="4252788" cy="2852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802179"/>
            <a:ext cx="2469460" cy="16080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6800" y="5486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Naïve QCD: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3784" y="5512860"/>
            <a:ext cx="2076450" cy="31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9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34"/>
            <a:ext cx="8686800" cy="672966"/>
          </a:xfrm>
        </p:spPr>
        <p:txBody>
          <a:bodyPr>
            <a:normAutofit/>
          </a:bodyPr>
          <a:lstStyle/>
          <a:p>
            <a:r>
              <a:rPr lang="en-US" dirty="0" smtClean="0"/>
              <a:t>First effect: jets widen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781" y="680484"/>
            <a:ext cx="8531352" cy="61775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Change of probability distributions of jet opening angle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Has not been measured </a:t>
            </a:r>
            <a:r>
              <a:rPr lang="en-US" dirty="0">
                <a:sym typeface="Wingdings" panose="05000000000000000000" pitchFamily="2" charset="2"/>
              </a:rPr>
              <a:t> (could/should be possible)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18</a:t>
            </a:fld>
            <a:r>
              <a:rPr lang="nl-NL" dirty="0" smtClean="0"/>
              <a:t>/22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12834"/>
            <a:ext cx="20970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2">
                    <a:lumMod val="50000"/>
                  </a:schemeClr>
                </a:solidFill>
              </a:rPr>
              <a:t>Wilke van der Schee, MIT</a:t>
            </a:r>
            <a:endParaRPr lang="nl-NL" sz="13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741" y="3640220"/>
            <a:ext cx="9144000" cy="2354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00" y="1477304"/>
            <a:ext cx="7800003" cy="2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4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34"/>
            <a:ext cx="8686800" cy="6729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Second effect: Narrower jets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781" y="680484"/>
            <a:ext cx="8531352" cy="531452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Energy distribution </a:t>
            </a:r>
            <a:br>
              <a:rPr lang="en-US" dirty="0" smtClean="0"/>
            </a:br>
            <a:r>
              <a:rPr lang="en-US" dirty="0" smtClean="0"/>
              <a:t>falls steeply (~E</a:t>
            </a:r>
            <a:r>
              <a:rPr lang="en-US" baseline="30000" dirty="0" smtClean="0"/>
              <a:t>-6</a:t>
            </a:r>
            <a:r>
              <a:rPr lang="en-US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Wide jets lose (much) </a:t>
            </a:r>
            <a:br>
              <a:rPr lang="en-US" dirty="0" smtClean="0"/>
            </a:br>
            <a:r>
              <a:rPr lang="en-US" dirty="0" smtClean="0"/>
              <a:t>more 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 selection bias on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narrow jets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19</a:t>
            </a:fld>
            <a:r>
              <a:rPr lang="nl-NL" dirty="0" smtClean="0"/>
              <a:t>/22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12834"/>
            <a:ext cx="20970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2">
                    <a:lumMod val="50000"/>
                  </a:schemeClr>
                </a:solidFill>
              </a:rPr>
              <a:t>Wilke van der Schee, MIT</a:t>
            </a:r>
            <a:endParaRPr lang="nl-NL" sz="13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741" y="3640220"/>
            <a:ext cx="9144000" cy="2354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8201" y="679492"/>
            <a:ext cx="3860723" cy="2967037"/>
          </a:xfrm>
          <a:prstGeom prst="rect">
            <a:avLst/>
          </a:prstGeom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6607695"/>
            <a:ext cx="9467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w Cen MT" pitchFamily="34" charset="0"/>
              </a:rPr>
              <a:t>ATLAS, Measurement </a:t>
            </a:r>
            <a:r>
              <a:rPr lang="en-US" sz="1200" dirty="0">
                <a:latin typeface="Tw Cen MT" pitchFamily="34" charset="0"/>
              </a:rPr>
              <a:t>of inclusive jet and </a:t>
            </a:r>
            <a:r>
              <a:rPr lang="en-US" sz="1200" dirty="0" err="1">
                <a:latin typeface="Tw Cen MT" pitchFamily="34" charset="0"/>
              </a:rPr>
              <a:t>dijet</a:t>
            </a:r>
            <a:r>
              <a:rPr lang="en-US" sz="1200" dirty="0">
                <a:latin typeface="Tw Cen MT" pitchFamily="34" charset="0"/>
              </a:rPr>
              <a:t> cross </a:t>
            </a:r>
            <a:r>
              <a:rPr lang="en-US" sz="1200" dirty="0" smtClean="0">
                <a:latin typeface="Tw Cen MT" pitchFamily="34" charset="0"/>
              </a:rPr>
              <a:t>sections in </a:t>
            </a:r>
            <a:r>
              <a:rPr lang="en-US" sz="1200" dirty="0">
                <a:latin typeface="Tw Cen MT" pitchFamily="34" charset="0"/>
              </a:rPr>
              <a:t>proton-proton collisions at 7 </a:t>
            </a:r>
            <a:r>
              <a:rPr lang="en-US" sz="1200" dirty="0" err="1">
                <a:latin typeface="Tw Cen MT" pitchFamily="34" charset="0"/>
              </a:rPr>
              <a:t>TeV</a:t>
            </a:r>
            <a:r>
              <a:rPr lang="en-US" sz="1200" dirty="0">
                <a:latin typeface="Tw Cen MT" pitchFamily="34" charset="0"/>
              </a:rPr>
              <a:t> </a:t>
            </a:r>
            <a:r>
              <a:rPr lang="en-US" sz="1200" dirty="0" err="1">
                <a:latin typeface="Tw Cen MT" pitchFamily="34" charset="0"/>
              </a:rPr>
              <a:t>centre</a:t>
            </a:r>
            <a:r>
              <a:rPr lang="en-US" sz="1200" dirty="0">
                <a:latin typeface="Tw Cen MT" pitchFamily="34" charset="0"/>
              </a:rPr>
              <a:t>-of-mass </a:t>
            </a:r>
            <a:r>
              <a:rPr lang="en-US" sz="1200" dirty="0" smtClean="0">
                <a:latin typeface="Tw Cen MT" pitchFamily="34" charset="0"/>
              </a:rPr>
              <a:t>energy (2011)</a:t>
            </a:r>
            <a:endParaRPr lang="it-IT" sz="1200" dirty="0">
              <a:latin typeface="Tw Cen M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0977" y="2659339"/>
            <a:ext cx="1716023" cy="47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6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295082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752600"/>
            <a:ext cx="8531352" cy="47811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Motivation, early </a:t>
            </a:r>
            <a:r>
              <a:rPr lang="en-US" dirty="0"/>
              <a:t>work and recent progress</a:t>
            </a:r>
          </a:p>
          <a:p>
            <a:pPr lvl="1"/>
            <a:r>
              <a:rPr lang="en-US" dirty="0"/>
              <a:t>Jets as strings and stopping distance</a:t>
            </a:r>
          </a:p>
          <a:p>
            <a:pPr lvl="1"/>
            <a:r>
              <a:rPr lang="nl-NL" dirty="0"/>
              <a:t>Defining energy loss: </a:t>
            </a:r>
            <a:r>
              <a:rPr lang="nl-NL" dirty="0" smtClean="0"/>
              <a:t>finite endpoint momentum string </a:t>
            </a:r>
            <a:r>
              <a:rPr lang="nl-NL" dirty="0"/>
              <a:t>through a slab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en-US" dirty="0" smtClean="0"/>
              <a:t>A simple model</a:t>
            </a:r>
            <a:endParaRPr lang="en-US" dirty="0"/>
          </a:p>
          <a:p>
            <a:pPr lvl="1"/>
            <a:r>
              <a:rPr lang="en-US" dirty="0" smtClean="0"/>
              <a:t>Construct model of null strings</a:t>
            </a:r>
            <a:endParaRPr lang="en-US" dirty="0"/>
          </a:p>
          <a:p>
            <a:pPr lvl="1"/>
            <a:r>
              <a:rPr lang="nl-NL" dirty="0" smtClean="0"/>
              <a:t>Evolve ensemble of jets: </a:t>
            </a:r>
            <a:r>
              <a:rPr lang="nl-NL" i="1" dirty="0" smtClean="0"/>
              <a:t>initial </a:t>
            </a:r>
            <a:r>
              <a:rPr lang="nl-NL" dirty="0" smtClean="0"/>
              <a:t>energy &amp; angle from perturbative QCD</a:t>
            </a:r>
            <a:endParaRPr lang="nl-NL" dirty="0"/>
          </a:p>
          <a:p>
            <a:pPr lvl="1"/>
            <a:r>
              <a:rPr lang="nl-NL" dirty="0" smtClean="0"/>
              <a:t>Shoot ensemble through expanding and cooling black hole</a:t>
            </a:r>
            <a:endParaRPr lang="nl-NL" dirty="0"/>
          </a:p>
          <a:p>
            <a:pPr lvl="1"/>
            <a:r>
              <a:rPr lang="nl-NL" dirty="0" smtClean="0"/>
              <a:t>Extract influence QGP on jet opening angle distribution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r>
              <a:rPr lang="en-US" dirty="0" smtClean="0"/>
              <a:t>A qualitative prediction</a:t>
            </a:r>
          </a:p>
          <a:p>
            <a:pPr lvl="1"/>
            <a:r>
              <a:rPr lang="en-US" dirty="0" smtClean="0"/>
              <a:t>Lose both very narrow and very wide jets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2</a:t>
            </a:fld>
            <a:r>
              <a:rPr lang="nl-NL" dirty="0" smtClean="0"/>
              <a:t>/22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12834"/>
            <a:ext cx="20970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2">
                    <a:lumMod val="50000"/>
                  </a:schemeClr>
                </a:solidFill>
              </a:rPr>
              <a:t>Wilke van der Schee, MIT</a:t>
            </a:r>
            <a:endParaRPr lang="nl-NL" sz="13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925"/>
            <a:ext cx="8686800" cy="6729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Unclear which effect dominates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2872"/>
            <a:ext cx="8531352" cy="5314528"/>
          </a:xfrm>
        </p:spPr>
        <p:txBody>
          <a:bodyPr>
            <a:normAutofit/>
          </a:bodyPr>
          <a:lstStyle/>
          <a:p>
            <a:r>
              <a:rPr lang="en-US" dirty="0" smtClean="0"/>
              <a:t>Average jet width can go up or go down (larger for lower energy)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20</a:t>
            </a:fld>
            <a:r>
              <a:rPr lang="nl-NL" dirty="0" smtClean="0"/>
              <a:t>/22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12834"/>
            <a:ext cx="20970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2">
                    <a:lumMod val="50000"/>
                  </a:schemeClr>
                </a:solidFill>
              </a:rPr>
              <a:t>Wilke van der Schee, MIT</a:t>
            </a:r>
            <a:endParaRPr lang="nl-NL" sz="13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916560"/>
            <a:ext cx="4381130" cy="28603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4897" y="3853370"/>
            <a:ext cx="4252788" cy="28526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00" y="1477304"/>
            <a:ext cx="7800003" cy="2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7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092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Discussion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990600"/>
            <a:ext cx="8531352" cy="554312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Jets in holographic plasma </a:t>
            </a:r>
          </a:p>
          <a:p>
            <a:pPr lvl="1"/>
            <a:r>
              <a:rPr lang="en-US" dirty="0" smtClean="0"/>
              <a:t>Essential to take opening angle distribution in combination with energy</a:t>
            </a:r>
          </a:p>
          <a:p>
            <a:pPr lvl="1"/>
            <a:r>
              <a:rPr lang="en-US" dirty="0" smtClean="0"/>
              <a:t>Initial conditions should match those of proton-proton collisions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 qualitative prediction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nl-NL" dirty="0" smtClean="0"/>
              <a:t>Each jet gets wider in plasma: narrowest jets are lost</a:t>
            </a:r>
            <a:endParaRPr lang="nl-NL" dirty="0"/>
          </a:p>
          <a:p>
            <a:pPr lvl="1"/>
            <a:r>
              <a:rPr lang="nl-NL" dirty="0" smtClean="0"/>
              <a:t>Wide jets lose more energy: widest jets also lost</a:t>
            </a:r>
            <a:endParaRPr lang="nl-NL" dirty="0"/>
          </a:p>
          <a:p>
            <a:endParaRPr lang="en-US" dirty="0" smtClean="0"/>
          </a:p>
          <a:p>
            <a:r>
              <a:rPr lang="en-US" dirty="0" smtClean="0"/>
              <a:t>How to compare N=4 SYM to QCD</a:t>
            </a:r>
          </a:p>
          <a:p>
            <a:pPr lvl="1"/>
            <a:r>
              <a:rPr lang="en-US" dirty="0" smtClean="0"/>
              <a:t>How are jets produced? </a:t>
            </a:r>
            <a:r>
              <a:rPr lang="en-US" dirty="0" err="1" smtClean="0"/>
              <a:t>pQCD</a:t>
            </a:r>
            <a:r>
              <a:rPr lang="en-US" dirty="0" smtClean="0"/>
              <a:t>? Confinement in IR/</a:t>
            </a:r>
            <a:r>
              <a:rPr lang="en-US" dirty="0" err="1" smtClean="0"/>
              <a:t>hadronization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Naïve comparison with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≈5.5 seems to fail (?)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Outlook</a:t>
            </a:r>
          </a:p>
          <a:p>
            <a:pPr lvl="1"/>
            <a:r>
              <a:rPr lang="en-US" dirty="0" smtClean="0"/>
              <a:t>More quantitative comparisons with experiment, </a:t>
            </a:r>
            <a:br>
              <a:rPr lang="en-US" dirty="0" smtClean="0"/>
            </a:br>
            <a:r>
              <a:rPr lang="en-US" dirty="0" smtClean="0"/>
              <a:t>e.g. </a:t>
            </a:r>
            <a:r>
              <a:rPr lang="en-US" dirty="0" err="1" smtClean="0"/>
              <a:t>dijets</a:t>
            </a:r>
            <a:r>
              <a:rPr lang="en-US" dirty="0" smtClean="0"/>
              <a:t>, off-central, more substructure, jet shape</a:t>
            </a:r>
          </a:p>
          <a:p>
            <a:pPr lvl="1"/>
            <a:r>
              <a:rPr lang="en-US" dirty="0" smtClean="0"/>
              <a:t>Real (finite endpoint) string dynamics? Match to null string?</a:t>
            </a:r>
          </a:p>
          <a:p>
            <a:pPr lvl="1"/>
            <a:r>
              <a:rPr lang="en-US" dirty="0" smtClean="0"/>
              <a:t>Finite coupling corrections in more realistic settings? Perhaps less fitting?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39111" y="5199698"/>
            <a:ext cx="1315721" cy="365125"/>
          </a:xfrm>
        </p:spPr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21</a:t>
            </a:fld>
            <a:r>
              <a:rPr lang="nl-NL" dirty="0" smtClean="0"/>
              <a:t>/22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12834"/>
            <a:ext cx="20970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2">
                    <a:lumMod val="50000"/>
                  </a:schemeClr>
                </a:solidFill>
              </a:rPr>
              <a:t>Wilke van der Schee, MIT</a:t>
            </a:r>
            <a:endParaRPr lang="nl-NL" sz="13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686800" cy="990282"/>
          </a:xfrm>
        </p:spPr>
        <p:txBody>
          <a:bodyPr>
            <a:normAutofit/>
          </a:bodyPr>
          <a:lstStyle/>
          <a:p>
            <a:r>
              <a:rPr lang="en-US" dirty="0" smtClean="0"/>
              <a:t>Jet angular spectrum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219200"/>
            <a:ext cx="8531352" cy="5314528"/>
          </a:xfrm>
        </p:spPr>
        <p:txBody>
          <a:bodyPr>
            <a:normAutofit/>
          </a:bodyPr>
          <a:lstStyle/>
          <a:p>
            <a:r>
              <a:rPr lang="en-US" dirty="0" smtClean="0"/>
              <a:t>At late times string falls into </a:t>
            </a:r>
            <a:r>
              <a:rPr lang="en-US" dirty="0" err="1" smtClean="0"/>
              <a:t>AdS</a:t>
            </a:r>
            <a:r>
              <a:rPr lang="en-US" dirty="0" smtClean="0"/>
              <a:t>, straight lines for each 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Stress-energy on boundary due to `collection of </a:t>
            </a:r>
            <a:r>
              <a:rPr lang="en-US" dirty="0" err="1" smtClean="0"/>
              <a:t>AdS</a:t>
            </a:r>
            <a:r>
              <a:rPr lang="en-US" dirty="0" smtClean="0"/>
              <a:t> point particles’:</a:t>
            </a:r>
            <a:br>
              <a:rPr lang="en-US" dirty="0" smtClean="0"/>
            </a:br>
            <a:r>
              <a:rPr lang="en-US" dirty="0" smtClean="0"/>
              <a:t>energy e,</a:t>
            </a:r>
            <a:br>
              <a:rPr lang="en-US" dirty="0" smtClean="0"/>
            </a:br>
            <a:r>
              <a:rPr lang="en-US" dirty="0" smtClean="0"/>
              <a:t>angle to center 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err="1" smtClean="0"/>
              <a:t>AdS</a:t>
            </a:r>
            <a:r>
              <a:rPr lang="en-US" dirty="0" smtClean="0"/>
              <a:t> angle </a:t>
            </a:r>
            <a:r>
              <a:rPr lang="en-US" dirty="0" smtClean="0">
                <a:latin typeface="Symbol" pitchFamily="18" charset="2"/>
              </a:rPr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22</a:t>
            </a:fld>
            <a:r>
              <a:rPr lang="nl-NL" dirty="0" smtClean="0"/>
              <a:t>/22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12834"/>
            <a:ext cx="20970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2">
                    <a:lumMod val="50000"/>
                  </a:schemeClr>
                </a:solidFill>
              </a:rPr>
              <a:t>Wilke van der Schee, MIT</a:t>
            </a:r>
            <a:endParaRPr lang="nl-NL" sz="13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581001"/>
            <a:ext cx="9467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w Cen MT" pitchFamily="34" charset="0"/>
              </a:rPr>
              <a:t>Y. </a:t>
            </a:r>
            <a:r>
              <a:rPr lang="en-US" sz="1200" dirty="0" err="1" smtClean="0">
                <a:latin typeface="Tw Cen MT" pitchFamily="34" charset="0"/>
              </a:rPr>
              <a:t>Hatta</a:t>
            </a:r>
            <a:r>
              <a:rPr lang="en-US" sz="1200" dirty="0" smtClean="0">
                <a:latin typeface="Tw Cen MT" pitchFamily="34" charset="0"/>
              </a:rPr>
              <a:t>, E. </a:t>
            </a:r>
            <a:r>
              <a:rPr lang="en-US" sz="1200" dirty="0" err="1" smtClean="0">
                <a:latin typeface="Tw Cen MT" pitchFamily="34" charset="0"/>
              </a:rPr>
              <a:t>Iancu</a:t>
            </a:r>
            <a:r>
              <a:rPr lang="en-US" sz="1200" dirty="0" smtClean="0">
                <a:latin typeface="Tw Cen MT" pitchFamily="34" charset="0"/>
              </a:rPr>
              <a:t>, A. Mueller and D. </a:t>
            </a:r>
            <a:r>
              <a:rPr lang="en-US" sz="1200" dirty="0" err="1" smtClean="0">
                <a:latin typeface="Tw Cen MT" pitchFamily="34" charset="0"/>
              </a:rPr>
              <a:t>Triantafyllopoulos</a:t>
            </a:r>
            <a:r>
              <a:rPr lang="en-US" sz="1200" dirty="0" smtClean="0">
                <a:latin typeface="Tw Cen MT" pitchFamily="34" charset="0"/>
              </a:rPr>
              <a:t>, Aspects of the UV/IR correspondence: energy broadening and string fluctuations (2010)</a:t>
            </a:r>
            <a:endParaRPr lang="it-IT" sz="1200" dirty="0">
              <a:latin typeface="Tw Cen MT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81400"/>
            <a:ext cx="4241574" cy="259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3505200"/>
            <a:ext cx="4314825" cy="264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828800" y="37338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Left:</a:t>
            </a:r>
          </a:p>
          <a:p>
            <a:r>
              <a:rPr lang="en-US" dirty="0" smtClean="0"/>
              <a:t>876 </a:t>
            </a:r>
            <a:r>
              <a:rPr lang="en-US" dirty="0" err="1" smtClean="0"/>
              <a:t>GeV</a:t>
            </a:r>
            <a:r>
              <a:rPr lang="en-US" dirty="0" smtClean="0"/>
              <a:t> (7% loss)</a:t>
            </a:r>
          </a:p>
          <a:p>
            <a:r>
              <a:rPr lang="en-US" dirty="0" smtClean="0"/>
              <a:t>angle ~ 0.01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00800" y="38100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Right:</a:t>
            </a:r>
          </a:p>
          <a:p>
            <a:r>
              <a:rPr lang="en-US" dirty="0" smtClean="0"/>
              <a:t>462 </a:t>
            </a:r>
            <a:r>
              <a:rPr lang="en-US" dirty="0" err="1" smtClean="0"/>
              <a:t>GeV</a:t>
            </a:r>
            <a:r>
              <a:rPr lang="en-US" dirty="0" smtClean="0"/>
              <a:t> (52% loss)</a:t>
            </a:r>
          </a:p>
          <a:p>
            <a:r>
              <a:rPr lang="en-US" dirty="0" smtClean="0"/>
              <a:t>angle ~ 0.04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2133600"/>
            <a:ext cx="4038600" cy="63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58200" cy="714085"/>
          </a:xfrm>
        </p:spPr>
        <p:txBody>
          <a:bodyPr/>
          <a:lstStyle/>
          <a:p>
            <a:r>
              <a:rPr lang="en-US" dirty="0" smtClean="0"/>
              <a:t>Jets in </a:t>
            </a:r>
            <a:r>
              <a:rPr lang="en-US" dirty="0" err="1" smtClean="0"/>
              <a:t>qgp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3</a:t>
            </a:fld>
            <a:r>
              <a:rPr lang="nl-NL" dirty="0" smtClean="0"/>
              <a:t>/22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12834"/>
            <a:ext cx="20970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2">
                    <a:lumMod val="50000"/>
                  </a:schemeClr>
                </a:solidFill>
              </a:rPr>
              <a:t>Wilke van der Schee, MIT</a:t>
            </a:r>
            <a:endParaRPr lang="nl-NL" sz="13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593289"/>
            <a:ext cx="9467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Tw Cen MT" pitchFamily="34" charset="0"/>
              </a:rPr>
              <a:t>CMS PAPER EXO-12-059</a:t>
            </a:r>
            <a:endParaRPr lang="en-US" sz="1200" dirty="0" smtClean="0">
              <a:latin typeface="Tw Cen MT" pitchFamily="34" charset="0"/>
            </a:endParaRPr>
          </a:p>
          <a:p>
            <a:r>
              <a:rPr lang="en-US" sz="1200" dirty="0" smtClean="0">
                <a:latin typeface="Tw Cen MT" pitchFamily="34" charset="0"/>
              </a:rPr>
              <a:t> </a:t>
            </a:r>
            <a:endParaRPr lang="it-IT" sz="1200" dirty="0">
              <a:latin typeface="Tw Cen MT" pitchFamily="34" charset="0"/>
            </a:endParaRPr>
          </a:p>
        </p:txBody>
      </p:sp>
      <p:pic>
        <p:nvPicPr>
          <p:cNvPr id="2054" name="Picture 6" descr="http://www.pd.infn.it/~dorigo/zprime_tt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152718"/>
            <a:ext cx="4839965" cy="30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ms.web.cern.ch/sites/cms.web.cern.ch/files/styles/large/public/field/image/EXO12059_Event01.png?itok=HonbX8Y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3" b="7994"/>
          <a:stretch/>
        </p:blipFill>
        <p:spPr bwMode="auto">
          <a:xfrm>
            <a:off x="128588" y="1068203"/>
            <a:ext cx="3543300" cy="350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igure 1: Sketch of pp-collision and resulting collimated spray of particles, a jet.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369671"/>
            <a:ext cx="5441950" cy="201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cms.web.cern.ch/sites/cms.web.cern.ch/files/styles/large/public/field/image/HI-DijetSupp-151076-1328520-RhoPhi.png?itok=mSukm2L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101" y="990600"/>
            <a:ext cx="4572000" cy="330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9126" y="3976581"/>
            <a:ext cx="3240049" cy="25514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351738" y="4854501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586" y="6103088"/>
            <a:ext cx="3538538" cy="754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127" y="-14177"/>
            <a:ext cx="9163493" cy="6062003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4177" y="6534308"/>
            <a:ext cx="94678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Tw Cen MT" pitchFamily="34" charset="0"/>
              </a:rPr>
              <a:t>Olga </a:t>
            </a:r>
            <a:r>
              <a:rPr lang="en-US" sz="1400" dirty="0" err="1" smtClean="0">
                <a:latin typeface="Tw Cen MT" pitchFamily="34" charset="0"/>
              </a:rPr>
              <a:t>Evdokimov</a:t>
            </a:r>
            <a:r>
              <a:rPr lang="en-US" sz="1400" dirty="0" smtClean="0">
                <a:latin typeface="Tw Cen MT" pitchFamily="34" charset="0"/>
              </a:rPr>
              <a:t>, presentation Quark Matter 2015, CMS-PAS HIN-15-011</a:t>
            </a:r>
          </a:p>
          <a:p>
            <a:r>
              <a:rPr lang="en-US" sz="1200" dirty="0" smtClean="0">
                <a:latin typeface="Tw Cen MT" pitchFamily="34" charset="0"/>
              </a:rPr>
              <a:t> </a:t>
            </a:r>
            <a:endParaRPr lang="it-IT" sz="1200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79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58200" cy="914082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>holographic studies with real data</a:t>
            </a:r>
            <a:endParaRPr lang="nl-NL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5</a:t>
            </a:fld>
            <a:r>
              <a:rPr lang="nl-NL" dirty="0" smtClean="0"/>
              <a:t>/22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12834"/>
            <a:ext cx="20970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2">
                    <a:lumMod val="50000"/>
                  </a:schemeClr>
                </a:solidFill>
              </a:rPr>
              <a:t>Wilke van der Schee, MIT</a:t>
            </a:r>
            <a:endParaRPr lang="nl-NL" sz="13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764620"/>
            <a:ext cx="2895600" cy="231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211669"/>
            <a:ext cx="9467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w Cen MT" pitchFamily="34" charset="0"/>
              </a:rPr>
              <a:t>J. </a:t>
            </a:r>
            <a:r>
              <a:rPr lang="en-US" sz="1200" dirty="0" err="1" smtClean="0">
                <a:latin typeface="Tw Cen MT" pitchFamily="34" charset="0"/>
              </a:rPr>
              <a:t>Casalderrey</a:t>
            </a:r>
            <a:r>
              <a:rPr lang="en-US" sz="1200" dirty="0" smtClean="0">
                <a:latin typeface="Tw Cen MT" pitchFamily="34" charset="0"/>
              </a:rPr>
              <a:t>, D. Can </a:t>
            </a:r>
            <a:r>
              <a:rPr lang="en-US" sz="1200" dirty="0" err="1" smtClean="0">
                <a:latin typeface="Tw Cen MT" pitchFamily="34" charset="0"/>
              </a:rPr>
              <a:t>Gulhan</a:t>
            </a:r>
            <a:r>
              <a:rPr lang="en-US" sz="1200" dirty="0" smtClean="0">
                <a:latin typeface="Tw Cen MT" pitchFamily="34" charset="0"/>
              </a:rPr>
              <a:t>, J. </a:t>
            </a:r>
            <a:r>
              <a:rPr lang="en-US" sz="1200" dirty="0" err="1" smtClean="0">
                <a:latin typeface="Tw Cen MT" pitchFamily="34" charset="0"/>
              </a:rPr>
              <a:t>Guilherme</a:t>
            </a:r>
            <a:r>
              <a:rPr lang="en-US" sz="1200" dirty="0" smtClean="0">
                <a:latin typeface="Tw Cen MT" pitchFamily="34" charset="0"/>
              </a:rPr>
              <a:t> </a:t>
            </a:r>
            <a:r>
              <a:rPr lang="en-US" sz="1200" dirty="0" err="1" smtClean="0">
                <a:latin typeface="Tw Cen MT" pitchFamily="34" charset="0"/>
              </a:rPr>
              <a:t>Milhano</a:t>
            </a:r>
            <a:r>
              <a:rPr lang="en-US" sz="1200" dirty="0" smtClean="0">
                <a:latin typeface="Tw Cen MT" pitchFamily="34" charset="0"/>
              </a:rPr>
              <a:t>, D. </a:t>
            </a:r>
            <a:r>
              <a:rPr lang="en-US" sz="1200" dirty="0" err="1" smtClean="0">
                <a:latin typeface="Tw Cen MT" pitchFamily="34" charset="0"/>
              </a:rPr>
              <a:t>Pablos</a:t>
            </a:r>
            <a:r>
              <a:rPr lang="en-US" sz="1200" dirty="0" smtClean="0">
                <a:latin typeface="Tw Cen MT" pitchFamily="34" charset="0"/>
              </a:rPr>
              <a:t> and K. </a:t>
            </a:r>
            <a:r>
              <a:rPr lang="en-US" sz="1200" dirty="0" err="1" smtClean="0">
                <a:latin typeface="Tw Cen MT" pitchFamily="34" charset="0"/>
              </a:rPr>
              <a:t>Rajagopal</a:t>
            </a:r>
            <a:r>
              <a:rPr lang="en-US" sz="1200" dirty="0" smtClean="0">
                <a:latin typeface="Tw Cen MT" pitchFamily="34" charset="0"/>
              </a:rPr>
              <a:t>, A Hybrid Strong/Weak Coupling Approach to Jet Quenching</a:t>
            </a:r>
          </a:p>
          <a:p>
            <a:r>
              <a:rPr lang="en-US" sz="1200" dirty="0" smtClean="0">
                <a:latin typeface="Tw Cen MT" pitchFamily="34" charset="0"/>
              </a:rPr>
              <a:t>R. </a:t>
            </a:r>
            <a:r>
              <a:rPr lang="en-US" sz="1200" dirty="0" err="1" smtClean="0">
                <a:latin typeface="Tw Cen MT" pitchFamily="34" charset="0"/>
              </a:rPr>
              <a:t>Morad</a:t>
            </a:r>
            <a:r>
              <a:rPr lang="en-US" sz="1200" dirty="0" smtClean="0">
                <a:latin typeface="Tw Cen MT" pitchFamily="34" charset="0"/>
              </a:rPr>
              <a:t>, W.A. Horowitz, Strong-coupling Jet Energy Loss from </a:t>
            </a:r>
            <a:r>
              <a:rPr lang="en-US" sz="1200" dirty="0" err="1" smtClean="0">
                <a:latin typeface="Tw Cen MT" pitchFamily="34" charset="0"/>
              </a:rPr>
              <a:t>AdS</a:t>
            </a:r>
            <a:r>
              <a:rPr lang="en-US" sz="1200" dirty="0" smtClean="0">
                <a:latin typeface="Tw Cen MT" pitchFamily="34" charset="0"/>
              </a:rPr>
              <a:t>/CFT  (2014)</a:t>
            </a:r>
          </a:p>
          <a:p>
            <a:r>
              <a:rPr lang="en-US" sz="1200" dirty="0" smtClean="0">
                <a:latin typeface="Tw Cen MT" pitchFamily="34" charset="0"/>
              </a:rPr>
              <a:t>A. </a:t>
            </a:r>
            <a:r>
              <a:rPr lang="en-US" sz="1200" dirty="0" err="1" smtClean="0">
                <a:latin typeface="Tw Cen MT" pitchFamily="34" charset="0"/>
              </a:rPr>
              <a:t>Ficnar</a:t>
            </a:r>
            <a:r>
              <a:rPr lang="en-US" sz="1200" dirty="0" smtClean="0">
                <a:latin typeface="Tw Cen MT" pitchFamily="34" charset="0"/>
              </a:rPr>
              <a:t>, S.S. </a:t>
            </a:r>
            <a:r>
              <a:rPr lang="en-US" sz="1200" dirty="0" err="1" smtClean="0">
                <a:latin typeface="Tw Cen MT" pitchFamily="34" charset="0"/>
              </a:rPr>
              <a:t>Gubser</a:t>
            </a:r>
            <a:r>
              <a:rPr lang="en-US" sz="1200" dirty="0" smtClean="0">
                <a:latin typeface="Tw Cen MT" pitchFamily="34" charset="0"/>
              </a:rPr>
              <a:t> and M. </a:t>
            </a:r>
            <a:r>
              <a:rPr lang="en-US" sz="1200" dirty="0" err="1" smtClean="0">
                <a:latin typeface="Tw Cen MT" pitchFamily="34" charset="0"/>
              </a:rPr>
              <a:t>Gyulassy</a:t>
            </a:r>
            <a:r>
              <a:rPr lang="en-US" sz="1200" dirty="0" smtClean="0">
                <a:latin typeface="Tw Cen MT" pitchFamily="34" charset="0"/>
              </a:rPr>
              <a:t>, Shooting String Holography of Jet Quenching at RHIC and LHC (2013)</a:t>
            </a:r>
          </a:p>
          <a:p>
            <a:r>
              <a:rPr lang="en-US" sz="1200" dirty="0" smtClean="0">
                <a:latin typeface="Tw Cen MT" pitchFamily="34" charset="0"/>
              </a:rPr>
              <a:t> </a:t>
            </a:r>
            <a:endParaRPr lang="it-IT" sz="1200" dirty="0">
              <a:latin typeface="Tw Cen MT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3328" y="3353221"/>
            <a:ext cx="426934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030276"/>
            <a:ext cx="3733800" cy="276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014" y="1298631"/>
            <a:ext cx="3493587" cy="250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3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05800" cy="990282"/>
          </a:xfrm>
        </p:spPr>
        <p:txBody>
          <a:bodyPr>
            <a:normAutofit/>
          </a:bodyPr>
          <a:lstStyle/>
          <a:p>
            <a:r>
              <a:rPr lang="en-US" dirty="0" smtClean="0"/>
              <a:t>Jet production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371600"/>
            <a:ext cx="8531352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Typical philosophy:</a:t>
            </a:r>
          </a:p>
          <a:p>
            <a:pPr lvl="1"/>
            <a:r>
              <a:rPr lang="en-US" dirty="0" smtClean="0"/>
              <a:t>Jet is result of hard event, as prescribed in </a:t>
            </a:r>
            <a:r>
              <a:rPr lang="en-US" dirty="0" err="1" smtClean="0"/>
              <a:t>pQCD</a:t>
            </a:r>
            <a:endParaRPr lang="en-US" dirty="0" smtClean="0"/>
          </a:p>
          <a:p>
            <a:pPr lvl="1"/>
            <a:r>
              <a:rPr lang="en-US" dirty="0" smtClean="0"/>
              <a:t>Energy loss, through soft modes, and non-</a:t>
            </a:r>
            <a:r>
              <a:rPr lang="en-US" dirty="0" err="1" smtClean="0"/>
              <a:t>perturbative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err="1" smtClean="0"/>
              <a:t>AdS</a:t>
            </a:r>
            <a:r>
              <a:rPr lang="en-US" dirty="0" smtClean="0"/>
              <a:t>/CFT: jet = (classical) string</a:t>
            </a:r>
          </a:p>
          <a:p>
            <a:pPr lvl="1"/>
            <a:r>
              <a:rPr lang="nl-NL" dirty="0" smtClean="0"/>
              <a:t>Create</a:t>
            </a:r>
            <a:r>
              <a:rPr lang="en-US" dirty="0" smtClean="0"/>
              <a:t> string (quark-antiquark pair) with `jet-like’ properties</a:t>
            </a:r>
          </a:p>
          <a:p>
            <a:pPr lvl="2"/>
            <a:r>
              <a:rPr lang="en-US" dirty="0" smtClean="0"/>
              <a:t>Problem: initial condition string is 2 functions (position, velocity)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6</a:t>
            </a:fld>
            <a:r>
              <a:rPr lang="nl-NL" dirty="0" smtClean="0"/>
              <a:t>/22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12834"/>
            <a:ext cx="20970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2">
                    <a:lumMod val="50000"/>
                  </a:schemeClr>
                </a:solidFill>
              </a:rPr>
              <a:t>Wilke van der Schee, MIT</a:t>
            </a:r>
            <a:endParaRPr lang="nl-NL" sz="13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36601" y="5012684"/>
            <a:ext cx="5174748" cy="169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6400800"/>
            <a:ext cx="9467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200" dirty="0" smtClean="0">
              <a:latin typeface="Tw Cen MT" pitchFamily="34" charset="0"/>
            </a:endParaRPr>
          </a:p>
          <a:p>
            <a:r>
              <a:rPr lang="it-IT" sz="1200" dirty="0" smtClean="0">
                <a:latin typeface="Tw Cen MT" pitchFamily="34" charset="0"/>
              </a:rPr>
              <a:t>P.M. Chesler, K. Jensen, A. Karch and L.G. Yaffe, </a:t>
            </a:r>
            <a:r>
              <a:rPr lang="en-US" sz="1200" dirty="0" smtClean="0">
                <a:latin typeface="Tw Cen MT" pitchFamily="34" charset="0"/>
              </a:rPr>
              <a:t>Light quark energy loss in strongly-coupled N = 4 </a:t>
            </a:r>
            <a:r>
              <a:rPr lang="en-US" sz="1200" dirty="0" err="1" smtClean="0">
                <a:latin typeface="Tw Cen MT" pitchFamily="34" charset="0"/>
              </a:rPr>
              <a:t>supersymmetric</a:t>
            </a:r>
            <a:r>
              <a:rPr lang="en-US" sz="1200" dirty="0" smtClean="0">
                <a:latin typeface="Tw Cen MT" pitchFamily="34" charset="0"/>
              </a:rPr>
              <a:t> Yang-Mills plasma (2008)</a:t>
            </a:r>
          </a:p>
          <a:p>
            <a:endParaRPr lang="it-IT" sz="1200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2598" y="3252577"/>
            <a:ext cx="3949235" cy="333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295082"/>
          </a:xfrm>
        </p:spPr>
        <p:txBody>
          <a:bodyPr/>
          <a:lstStyle/>
          <a:p>
            <a:r>
              <a:rPr lang="en-US" dirty="0" smtClean="0"/>
              <a:t>Early work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752600"/>
            <a:ext cx="8531352" cy="4781128"/>
          </a:xfrm>
        </p:spPr>
        <p:txBody>
          <a:bodyPr>
            <a:normAutofit/>
          </a:bodyPr>
          <a:lstStyle/>
          <a:p>
            <a:r>
              <a:rPr lang="en-US" dirty="0" smtClean="0"/>
              <a:t>Initial string at point, velocity profile </a:t>
            </a:r>
            <a:r>
              <a:rPr lang="en-US" dirty="0" smtClean="0">
                <a:sym typeface="Wingdings" panose="05000000000000000000" pitchFamily="2" charset="2"/>
              </a:rPr>
              <a:t> stopping distance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7</a:t>
            </a:fld>
            <a:r>
              <a:rPr lang="nl-NL" dirty="0" smtClean="0"/>
              <a:t>/22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12834"/>
            <a:ext cx="20970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2">
                    <a:lumMod val="50000"/>
                  </a:schemeClr>
                </a:solidFill>
              </a:rPr>
              <a:t>Wilke van der Schee, MIT</a:t>
            </a:r>
            <a:endParaRPr lang="nl-NL" sz="13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36601" y="5012684"/>
            <a:ext cx="5174748" cy="169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0854" y="3473148"/>
            <a:ext cx="2752725" cy="31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6400800"/>
            <a:ext cx="9467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200" dirty="0" smtClean="0">
              <a:latin typeface="Tw Cen MT" pitchFamily="34" charset="0"/>
            </a:endParaRPr>
          </a:p>
          <a:p>
            <a:r>
              <a:rPr lang="it-IT" sz="1200" dirty="0" smtClean="0">
                <a:latin typeface="Tw Cen MT" pitchFamily="34" charset="0"/>
              </a:rPr>
              <a:t>P.M. Chesler, K. Jensen, A. Karch and L.G. Yaffe, </a:t>
            </a:r>
            <a:r>
              <a:rPr lang="en-US" sz="1200" dirty="0" smtClean="0">
                <a:latin typeface="Tw Cen MT" pitchFamily="34" charset="0"/>
              </a:rPr>
              <a:t>Light quark energy loss in strongly-coupled N = 4 </a:t>
            </a:r>
            <a:r>
              <a:rPr lang="en-US" sz="1200" dirty="0" err="1" smtClean="0">
                <a:latin typeface="Tw Cen MT" pitchFamily="34" charset="0"/>
              </a:rPr>
              <a:t>supersymmetric</a:t>
            </a:r>
            <a:r>
              <a:rPr lang="en-US" sz="1200" dirty="0" smtClean="0">
                <a:latin typeface="Tw Cen MT" pitchFamily="34" charset="0"/>
              </a:rPr>
              <a:t> Yang-Mills plasma (2008)</a:t>
            </a:r>
          </a:p>
          <a:p>
            <a:endParaRPr lang="it-IT" sz="1200" dirty="0">
              <a:latin typeface="Tw Cen M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0424" y="638346"/>
            <a:ext cx="4214813" cy="976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193" y="2335228"/>
            <a:ext cx="4558231" cy="2481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686800" cy="91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Energy loss by a slab of plasma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143000"/>
            <a:ext cx="8531352" cy="4781128"/>
          </a:xfrm>
        </p:spPr>
        <p:txBody>
          <a:bodyPr>
            <a:normAutofit/>
          </a:bodyPr>
          <a:lstStyle/>
          <a:p>
            <a:r>
              <a:rPr lang="en-US" dirty="0" smtClean="0"/>
              <a:t>Old problem: how to define energy loss in terms of string?</a:t>
            </a:r>
          </a:p>
          <a:p>
            <a:pPr lvl="1"/>
            <a:r>
              <a:rPr lang="en-US" dirty="0" smtClean="0"/>
              <a:t>In particular, real jets lose order 10% energy</a:t>
            </a:r>
          </a:p>
          <a:p>
            <a:pPr lvl="1"/>
            <a:r>
              <a:rPr lang="en-US" dirty="0" smtClean="0"/>
              <a:t>Natural definition: size black hole = size QGP, shoot jet through</a:t>
            </a:r>
          </a:p>
          <a:p>
            <a:pPr lvl="1">
              <a:buNone/>
            </a:pPr>
            <a:endParaRPr lang="en-US" sz="1000" dirty="0" smtClean="0"/>
          </a:p>
          <a:p>
            <a:r>
              <a:rPr lang="en-US" dirty="0" smtClean="0"/>
              <a:t>Model evolution more realistically</a:t>
            </a:r>
          </a:p>
          <a:p>
            <a:pPr lvl="1"/>
            <a:r>
              <a:rPr lang="nl-NL" dirty="0" smtClean="0"/>
              <a:t>Part of string falls in black hole: dissipates into hydro modes</a:t>
            </a:r>
          </a:p>
          <a:p>
            <a:endParaRPr lang="nl-NL" sz="1000" dirty="0" smtClean="0"/>
          </a:p>
          <a:p>
            <a:r>
              <a:rPr lang="nl-NL" dirty="0" smtClean="0"/>
              <a:t>Attractive: final string in vacuum AdS is well understood</a:t>
            </a:r>
          </a:p>
          <a:p>
            <a:pPr lvl="1"/>
            <a:r>
              <a:rPr lang="nl-NL" dirty="0" smtClean="0"/>
              <a:t>Angle in AdS ≈ jet angle (?)</a:t>
            </a:r>
          </a:p>
          <a:p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8</a:t>
            </a:fld>
            <a:r>
              <a:rPr lang="nl-NL" dirty="0" smtClean="0"/>
              <a:t>/22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12834"/>
            <a:ext cx="20970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2">
                    <a:lumMod val="50000"/>
                  </a:schemeClr>
                </a:solidFill>
              </a:rPr>
              <a:t>Wilke van der Schee, MIT</a:t>
            </a:r>
            <a:endParaRPr lang="nl-NL" sz="13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581001"/>
            <a:ext cx="9467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w Cen MT" pitchFamily="34" charset="0"/>
              </a:rPr>
              <a:t>P.M. </a:t>
            </a:r>
            <a:r>
              <a:rPr lang="en-US" sz="1200" dirty="0" err="1" smtClean="0">
                <a:latin typeface="Tw Cen MT" pitchFamily="34" charset="0"/>
              </a:rPr>
              <a:t>Chesler</a:t>
            </a:r>
            <a:r>
              <a:rPr lang="en-US" sz="1200" dirty="0" smtClean="0">
                <a:latin typeface="Tw Cen MT" pitchFamily="34" charset="0"/>
              </a:rPr>
              <a:t> and K. </a:t>
            </a:r>
            <a:r>
              <a:rPr lang="en-US" sz="1200" dirty="0" err="1" smtClean="0">
                <a:latin typeface="Tw Cen MT" pitchFamily="34" charset="0"/>
              </a:rPr>
              <a:t>Rajagopal</a:t>
            </a:r>
            <a:r>
              <a:rPr lang="en-US" sz="1200" dirty="0" smtClean="0">
                <a:latin typeface="Tw Cen MT" pitchFamily="34" charset="0"/>
              </a:rPr>
              <a:t>, Jet quenching in strongly coupled plasma (2014)</a:t>
            </a:r>
            <a:endParaRPr lang="it-IT" sz="1200" dirty="0">
              <a:latin typeface="Tw Cen MT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4648200"/>
            <a:ext cx="6221560" cy="19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686800" cy="990282"/>
          </a:xfrm>
        </p:spPr>
        <p:txBody>
          <a:bodyPr>
            <a:normAutofit/>
          </a:bodyPr>
          <a:lstStyle/>
          <a:p>
            <a:r>
              <a:rPr lang="en-US" dirty="0" smtClean="0"/>
              <a:t>A typical example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219200"/>
            <a:ext cx="8531352" cy="5314528"/>
          </a:xfrm>
        </p:spPr>
        <p:txBody>
          <a:bodyPr>
            <a:normAutofit/>
          </a:bodyPr>
          <a:lstStyle/>
          <a:p>
            <a:r>
              <a:rPr lang="en-US" dirty="0" smtClean="0"/>
              <a:t>Try simulate string (</a:t>
            </a:r>
            <a:r>
              <a:rPr lang="en-US" dirty="0" err="1" smtClean="0"/>
              <a:t>regularised</a:t>
            </a:r>
            <a:r>
              <a:rPr lang="en-US" dirty="0" smtClean="0"/>
              <a:t> finite endpoint string):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Shoot through slab of plasma (or dynamic </a:t>
            </a:r>
            <a:r>
              <a:rPr lang="en-US" dirty="0" err="1" smtClean="0"/>
              <a:t>spacetime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constant 300 MeV plasma, length 4fm, create at edge</a:t>
            </a:r>
          </a:p>
          <a:p>
            <a:pPr lvl="1"/>
            <a:r>
              <a:rPr lang="en-US" dirty="0" smtClean="0"/>
              <a:t>Little bit of freedom: start at 5% from boundary-horizon distance</a:t>
            </a:r>
          </a:p>
          <a:p>
            <a:pPr lvl="1"/>
            <a:r>
              <a:rPr lang="en-US" dirty="0" smtClean="0"/>
              <a:t>`t </a:t>
            </a:r>
            <a:r>
              <a:rPr lang="en-US" dirty="0" err="1" smtClean="0"/>
              <a:t>Hooft</a:t>
            </a:r>
            <a:r>
              <a:rPr lang="en-US" dirty="0" smtClean="0"/>
              <a:t> coupling 5.5, gives jet energy of 1.6 </a:t>
            </a:r>
            <a:r>
              <a:rPr lang="en-US" dirty="0" err="1" smtClean="0"/>
              <a:t>TeV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9</a:t>
            </a:fld>
            <a:r>
              <a:rPr lang="nl-NL" dirty="0" smtClean="0"/>
              <a:t>/22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12834"/>
            <a:ext cx="20970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2">
                    <a:lumMod val="50000"/>
                  </a:schemeClr>
                </a:solidFill>
              </a:rPr>
              <a:t>Wilke van der Schee, MIT</a:t>
            </a:r>
            <a:endParaRPr lang="nl-NL" sz="13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1" name="Picture 3" descr="D:\Dropbox (MIT)\Projects\String through slab\examplejetin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828800"/>
            <a:ext cx="4648200" cy="2533013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839845"/>
            <a:ext cx="4123869" cy="2521968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581001"/>
            <a:ext cx="9467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w Cen MT" pitchFamily="34" charset="0"/>
              </a:rPr>
              <a:t>A. </a:t>
            </a:r>
            <a:r>
              <a:rPr lang="en-US" sz="1200" dirty="0" err="1" smtClean="0">
                <a:latin typeface="Tw Cen MT" pitchFamily="34" charset="0"/>
              </a:rPr>
              <a:t>Ficnar</a:t>
            </a:r>
            <a:r>
              <a:rPr lang="en-US" sz="1200" dirty="0" smtClean="0">
                <a:latin typeface="Tw Cen MT" pitchFamily="34" charset="0"/>
              </a:rPr>
              <a:t> and S. </a:t>
            </a:r>
            <a:r>
              <a:rPr lang="en-US" sz="1200" dirty="0" err="1" smtClean="0">
                <a:latin typeface="Tw Cen MT" pitchFamily="34" charset="0"/>
              </a:rPr>
              <a:t>Gubser</a:t>
            </a:r>
            <a:r>
              <a:rPr lang="en-US" sz="1200" dirty="0" smtClean="0">
                <a:latin typeface="Tw Cen MT" pitchFamily="34" charset="0"/>
              </a:rPr>
              <a:t>, Finite momentum at string endpoints (2013)</a:t>
            </a:r>
            <a:endParaRPr lang="it-IT" sz="1200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165475</TotalTime>
  <Words>1388</Words>
  <Application>Microsoft Office PowerPoint</Application>
  <PresentationFormat>On-screen Show (4:3)</PresentationFormat>
  <Paragraphs>279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Calibri</vt:lpstr>
      <vt:lpstr>Symbol</vt:lpstr>
      <vt:lpstr>Tw Cen MT</vt:lpstr>
      <vt:lpstr>Tw Cen MT Condensed</vt:lpstr>
      <vt:lpstr>Wingdings</vt:lpstr>
      <vt:lpstr>Theme1</vt:lpstr>
      <vt:lpstr>Evolution of the jet opening angle distribution in holographic plasma</vt:lpstr>
      <vt:lpstr>Outline</vt:lpstr>
      <vt:lpstr>Jets in qgp</vt:lpstr>
      <vt:lpstr>PowerPoint Presentation</vt:lpstr>
      <vt:lpstr>holographic studies with real data</vt:lpstr>
      <vt:lpstr>Jet production</vt:lpstr>
      <vt:lpstr>Early work</vt:lpstr>
      <vt:lpstr>Energy loss by a slab of plasma</vt:lpstr>
      <vt:lpstr>A typical example</vt:lpstr>
      <vt:lpstr>String evolution</vt:lpstr>
      <vt:lpstr>Comments on Numerics</vt:lpstr>
      <vt:lpstr>Towards a simpler model</vt:lpstr>
      <vt:lpstr>Initial/vacuum Energy profile</vt:lpstr>
      <vt:lpstr>Initial conditions with jet widths</vt:lpstr>
      <vt:lpstr>More simplifications</vt:lpstr>
      <vt:lpstr>algorithm</vt:lpstr>
      <vt:lpstr>Results</vt:lpstr>
      <vt:lpstr>First effect: jets widen</vt:lpstr>
      <vt:lpstr>Second effect: Narrower jets</vt:lpstr>
      <vt:lpstr>Unclear which effect dominates</vt:lpstr>
      <vt:lpstr>Discussion</vt:lpstr>
      <vt:lpstr>Jet angular spectrum</vt:lpstr>
    </vt:vector>
  </TitlesOfParts>
  <Company>Utrecht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Holographic Jets</dc:title>
  <dc:creator>van der Schee</dc:creator>
  <cp:lastModifiedBy>Wilke</cp:lastModifiedBy>
  <cp:revision>3128</cp:revision>
  <cp:lastPrinted>2013-02-27T16:52:15Z</cp:lastPrinted>
  <dcterms:created xsi:type="dcterms:W3CDTF">2011-04-27T16:22:55Z</dcterms:created>
  <dcterms:modified xsi:type="dcterms:W3CDTF">2016-06-30T15:48:06Z</dcterms:modified>
</cp:coreProperties>
</file>