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66" r:id="rId3"/>
    <p:sldId id="269" r:id="rId4"/>
    <p:sldId id="268" r:id="rId5"/>
    <p:sldId id="270" r:id="rId6"/>
    <p:sldId id="299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94" r:id="rId18"/>
    <p:sldId id="274" r:id="rId19"/>
    <p:sldId id="275" r:id="rId20"/>
    <p:sldId id="273" r:id="rId21"/>
    <p:sldId id="279" r:id="rId22"/>
    <p:sldId id="280" r:id="rId23"/>
    <p:sldId id="292" r:id="rId24"/>
    <p:sldId id="281" r:id="rId25"/>
    <p:sldId id="297" r:id="rId26"/>
    <p:sldId id="298" r:id="rId27"/>
    <p:sldId id="276" r:id="rId28"/>
    <p:sldId id="277" r:id="rId29"/>
    <p:sldId id="282" r:id="rId30"/>
    <p:sldId id="293" r:id="rId31"/>
    <p:sldId id="290" r:id="rId32"/>
    <p:sldId id="291" r:id="rId33"/>
    <p:sldId id="278" r:id="rId34"/>
    <p:sldId id="283" r:id="rId35"/>
    <p:sldId id="284" r:id="rId36"/>
    <p:sldId id="285" r:id="rId37"/>
    <p:sldId id="286" r:id="rId38"/>
    <p:sldId id="295" r:id="rId39"/>
    <p:sldId id="296" r:id="rId40"/>
    <p:sldId id="289" r:id="rId41"/>
    <p:sldId id="288" r:id="rId42"/>
    <p:sldId id="287" r:id="rId43"/>
    <p:sldId id="271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3"/>
    <p:restoredTop sz="94886"/>
  </p:normalViewPr>
  <p:slideViewPr>
    <p:cSldViewPr snapToGrid="0" snapToObjects="1">
      <p:cViewPr varScale="1">
        <p:scale>
          <a:sx n="85" d="100"/>
          <a:sy n="85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5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9CAE-DF4C-B941-967C-97FA39679C0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54D-6120-FF45-8869-54C8F2B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58" y="-438880"/>
            <a:ext cx="9144000" cy="2387600"/>
          </a:xfrm>
        </p:spPr>
        <p:txBody>
          <a:bodyPr/>
          <a:lstStyle/>
          <a:p>
            <a:r>
              <a:rPr lang="en-US" dirty="0" smtClean="0"/>
              <a:t>Simulating Yang-Mills in 9+1 dimensions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3534" y="3312826"/>
            <a:ext cx="8344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Paul </a:t>
            </a:r>
            <a:r>
              <a:rPr lang="en-US" sz="2800" dirty="0" err="1" smtClean="0"/>
              <a:t>Romatschke</a:t>
            </a:r>
            <a:endParaRPr lang="en-US" sz="2800" dirty="0" smtClean="0"/>
          </a:p>
          <a:p>
            <a:pPr algn="ctr"/>
            <a:r>
              <a:rPr lang="en-US" sz="2800" dirty="0" smtClean="0"/>
              <a:t>University of Colorado, Boulder &amp; CTQM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Gauge-Gravity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75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‘Parent’ theory N=1 SYM on M</a:t>
            </a:r>
            <a:r>
              <a:rPr lang="en-US" baseline="-25000" dirty="0" smtClean="0"/>
              <a:t>10</a:t>
            </a:r>
            <a:r>
              <a:rPr lang="en-US" dirty="0" smtClean="0"/>
              <a:t> is much simpler: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Expect this theory to be (exactly) dual to string theory in 10 dimensions</a:t>
            </a:r>
          </a:p>
          <a:p>
            <a:r>
              <a:rPr lang="en-US" dirty="0" smtClean="0"/>
              <a:t>Mostly use weakly coupled string theory to tell us about strongly coupled gauge theory</a:t>
            </a:r>
          </a:p>
          <a:p>
            <a:r>
              <a:rPr lang="en-US" dirty="0" smtClean="0"/>
              <a:t>In this talk: use weakly coupled gauge theory to tell us about full string theory in 10 dimension!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9" y="2607782"/>
            <a:ext cx="4135834" cy="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String Theory in 10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you want to do such a thing?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Possible reasons:</a:t>
            </a:r>
          </a:p>
          <a:p>
            <a:r>
              <a:rPr lang="en-US" dirty="0" smtClean="0"/>
              <a:t>Because we can!</a:t>
            </a:r>
          </a:p>
          <a:p>
            <a:r>
              <a:rPr lang="en-US" dirty="0" smtClean="0"/>
              <a:t>Because we can study quantum gravity (in 10d)</a:t>
            </a:r>
          </a:p>
          <a:p>
            <a:r>
              <a:rPr lang="en-US" dirty="0" smtClean="0"/>
              <a:t>Because we can study black hole evaporation and endpoint of Gregory-</a:t>
            </a:r>
            <a:r>
              <a:rPr lang="en-US" dirty="0" err="1" smtClean="0"/>
              <a:t>Laflamme</a:t>
            </a:r>
            <a:r>
              <a:rPr lang="en-US" dirty="0" smtClean="0"/>
              <a:t> instability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91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String Theory in 10d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 Theory: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steps: </a:t>
            </a:r>
            <a:r>
              <a:rPr lang="en-US" dirty="0" err="1" smtClean="0"/>
              <a:t>compactify</a:t>
            </a:r>
            <a:r>
              <a:rPr lang="en-US" dirty="0" smtClean="0"/>
              <a:t> parent theory on T</a:t>
            </a:r>
            <a:r>
              <a:rPr lang="en-US" baseline="-25000" dirty="0" smtClean="0"/>
              <a:t>9</a:t>
            </a:r>
            <a:r>
              <a:rPr lang="en-US" dirty="0" smtClean="0"/>
              <a:t> and get matrix model</a:t>
            </a:r>
          </a:p>
          <a:p>
            <a:r>
              <a:rPr lang="en-US" dirty="0" smtClean="0"/>
              <a:t>Derivatives along compact dimensions vanish: </a:t>
            </a:r>
            <a:r>
              <a:rPr lang="en-US" dirty="0"/>
              <a:t>∂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IJ</a:t>
            </a:r>
            <a:r>
              <a:rPr lang="en-US" dirty="0" smtClean="0"/>
              <a:t>=∂</a:t>
            </a:r>
            <a:r>
              <a:rPr lang="en-US" baseline="-25000" dirty="0" smtClean="0"/>
              <a:t>I</a:t>
            </a:r>
            <a:r>
              <a:rPr lang="en-US" dirty="0" smtClean="0"/>
              <a:t> A</a:t>
            </a:r>
            <a:r>
              <a:rPr lang="en-US" baseline="-25000" dirty="0" smtClean="0"/>
              <a:t>J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∂</a:t>
            </a:r>
            <a:r>
              <a:rPr lang="en-US" baseline="-25000" dirty="0" smtClean="0"/>
              <a:t>J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+[A</a:t>
            </a:r>
            <a:r>
              <a:rPr lang="en-US" baseline="-25000" dirty="0" smtClean="0"/>
              <a:t>I</a:t>
            </a:r>
            <a:r>
              <a:rPr lang="en-US" dirty="0" smtClean="0"/>
              <a:t>,A</a:t>
            </a:r>
            <a:r>
              <a:rPr lang="en-US" baseline="-25000" dirty="0" smtClean="0"/>
              <a:t>J</a:t>
            </a:r>
            <a:r>
              <a:rPr lang="en-US" dirty="0" smtClean="0"/>
              <a:t>]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[A</a:t>
            </a:r>
            <a:r>
              <a:rPr lang="en-US" baseline="-25000" dirty="0"/>
              <a:t>I</a:t>
            </a:r>
            <a:r>
              <a:rPr lang="en-US" dirty="0"/>
              <a:t>,A</a:t>
            </a:r>
            <a:r>
              <a:rPr lang="en-US" baseline="-25000" dirty="0"/>
              <a:t>J</a:t>
            </a:r>
            <a:r>
              <a:rPr lang="en-US" dirty="0" smtClean="0"/>
              <a:t>]; call A</a:t>
            </a:r>
            <a:r>
              <a:rPr lang="en-US" baseline="-25000" dirty="0" smtClean="0"/>
              <a:t>I</a:t>
            </a:r>
            <a:r>
              <a:rPr lang="en-US" dirty="0" smtClean="0"/>
              <a:t> new name X</a:t>
            </a:r>
            <a:r>
              <a:rPr lang="en-US" baseline="-25000" dirty="0" smtClean="0"/>
              <a:t>I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is </a:t>
            </a:r>
            <a:r>
              <a:rPr lang="en-US" dirty="0" err="1" smtClean="0"/>
              <a:t>NxN</a:t>
            </a:r>
            <a:r>
              <a:rPr lang="en-US" dirty="0" smtClean="0"/>
              <a:t>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11" y="2556024"/>
            <a:ext cx="4135834" cy="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String Theory in 10d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10d  N=1 SYM </a:t>
            </a:r>
            <a:r>
              <a:rPr lang="en-US" dirty="0" err="1" smtClean="0"/>
              <a:t>compactified</a:t>
            </a:r>
            <a:r>
              <a:rPr lang="en-US" dirty="0" smtClean="0"/>
              <a:t> on T</a:t>
            </a:r>
            <a:r>
              <a:rPr lang="en-US" baseline="-25000" dirty="0" smtClean="0"/>
              <a:t>9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Lagrangian</a:t>
            </a:r>
            <a:r>
              <a:rPr lang="en-US" dirty="0" smtClean="0"/>
              <a:t> is thought to describe quantum mechanics of D0 </a:t>
            </a:r>
            <a:r>
              <a:rPr lang="en-US" dirty="0" err="1" smtClean="0"/>
              <a:t>branes</a:t>
            </a:r>
            <a:r>
              <a:rPr lang="en-US" dirty="0" smtClean="0"/>
              <a:t>  on the gravity side</a:t>
            </a:r>
            <a:endParaRPr lang="en-US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0" y="2701266"/>
            <a:ext cx="8425165" cy="1128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5525" y="3968151"/>
            <a:ext cx="594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[Banks et al. PRD55 (1997); Berkowitz et al. 1606.04951]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one of the X</a:t>
            </a:r>
            <a:r>
              <a:rPr lang="en-US" baseline="30000" dirty="0"/>
              <a:t>M</a:t>
            </a:r>
            <a:r>
              <a:rPr lang="en-US" dirty="0" smtClean="0"/>
              <a:t>, which is an </a:t>
            </a:r>
            <a:r>
              <a:rPr lang="en-US" dirty="0" err="1" smtClean="0"/>
              <a:t>NxN</a:t>
            </a:r>
            <a:r>
              <a:rPr lang="en-US" dirty="0" smtClean="0"/>
              <a:t> matrix</a:t>
            </a:r>
          </a:p>
          <a:p>
            <a:r>
              <a:rPr lang="en-US" dirty="0" smtClean="0"/>
              <a:t>X</a:t>
            </a:r>
            <a:r>
              <a:rPr lang="en-US" baseline="30000" dirty="0"/>
              <a:t>M</a:t>
            </a:r>
            <a:r>
              <a:rPr lang="en-US" dirty="0" smtClean="0"/>
              <a:t> contains information about N D0 </a:t>
            </a:r>
            <a:r>
              <a:rPr lang="en-US" dirty="0" err="1" smtClean="0"/>
              <a:t>branes</a:t>
            </a:r>
            <a:endParaRPr lang="en-US" dirty="0" smtClean="0"/>
          </a:p>
          <a:p>
            <a:r>
              <a:rPr lang="en-US" dirty="0" smtClean="0"/>
              <a:t>For instance, if one D0 </a:t>
            </a:r>
            <a:r>
              <a:rPr lang="en-US" dirty="0" err="1" smtClean="0"/>
              <a:t>brane</a:t>
            </a:r>
            <a:r>
              <a:rPr lang="en-US" dirty="0" smtClean="0"/>
              <a:t> is not interacting with any of the other (N-1) D0 </a:t>
            </a:r>
            <a:r>
              <a:rPr lang="en-US" dirty="0" err="1" smtClean="0"/>
              <a:t>branes</a:t>
            </a:r>
            <a:r>
              <a:rPr lang="en-US" dirty="0" smtClean="0"/>
              <a:t>, then one expects X</a:t>
            </a:r>
            <a:r>
              <a:rPr lang="en-US" baseline="30000" dirty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to take on a block diagonal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x</a:t>
            </a:r>
            <a:r>
              <a:rPr lang="en-US" baseline="30000" dirty="0" err="1" smtClean="0"/>
              <a:t>M</a:t>
            </a:r>
            <a:r>
              <a:rPr lang="en-US" baseline="30000" dirty="0" smtClean="0"/>
              <a:t> </a:t>
            </a:r>
            <a:r>
              <a:rPr lang="en-US" dirty="0" smtClean="0"/>
              <a:t>would be interpreted the </a:t>
            </a:r>
            <a:r>
              <a:rPr lang="en-US" dirty="0" err="1" smtClean="0"/>
              <a:t>M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coordinate of the D0 </a:t>
            </a:r>
            <a:r>
              <a:rPr lang="en-US" dirty="0" err="1" smtClean="0"/>
              <a:t>brane</a:t>
            </a:r>
            <a:r>
              <a:rPr lang="en-US" dirty="0" smtClean="0"/>
              <a:t> in a 9 dimensional space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2" y="3838994"/>
            <a:ext cx="4145936" cy="14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leads to the interpretation that the diagonal entries of X</a:t>
            </a:r>
            <a:r>
              <a:rPr lang="en-US" baseline="30000" dirty="0" smtClean="0"/>
              <a:t>M</a:t>
            </a:r>
            <a:r>
              <a:rPr lang="en-US" dirty="0" smtClean="0"/>
              <a:t> are associated with the location of the D0 </a:t>
            </a:r>
            <a:r>
              <a:rPr lang="en-US" dirty="0" err="1" smtClean="0"/>
              <a:t>branes</a:t>
            </a:r>
            <a:r>
              <a:rPr lang="en-US" dirty="0" smtClean="0"/>
              <a:t> and the off-diagonal entries are strings connecting those D0 </a:t>
            </a:r>
            <a:r>
              <a:rPr lang="en-US" dirty="0" err="1" smtClean="0"/>
              <a:t>branes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58" y="3221810"/>
            <a:ext cx="6652883" cy="295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5525" y="5992297"/>
            <a:ext cx="594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[Berkowitz, </a:t>
            </a:r>
            <a:r>
              <a:rPr lang="en-US" dirty="0" err="1" smtClean="0"/>
              <a:t>Handa</a:t>
            </a:r>
            <a:r>
              <a:rPr lang="en-US" dirty="0" smtClean="0"/>
              <a:t>, </a:t>
            </a:r>
            <a:r>
              <a:rPr lang="en-US" dirty="0" err="1" smtClean="0"/>
              <a:t>Maltz</a:t>
            </a:r>
            <a:r>
              <a:rPr lang="en-US" dirty="0"/>
              <a:t>, 1603.03055]</a:t>
            </a:r>
          </a:p>
        </p:txBody>
      </p:sp>
    </p:spTree>
    <p:extLst>
      <p:ext uri="{BB962C8B-B14F-4D97-AF65-F5344CB8AC3E}">
        <p14:creationId xmlns:p14="http://schemas.microsoft.com/office/powerpoint/2010/main" val="9228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Hawking radiation in string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2900"/>
            <a:ext cx="10703943" cy="3259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31985"/>
            <a:ext cx="9668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monitoring structure of matrices, one could hope to see a D0 </a:t>
            </a:r>
            <a:r>
              <a:rPr lang="en-US" sz="2800" dirty="0" err="1" smtClean="0"/>
              <a:t>brane</a:t>
            </a:r>
            <a:r>
              <a:rPr lang="en-US" sz="2800" dirty="0" smtClean="0"/>
              <a:t> exiting the BH union (“D0xit”)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45525" y="5992297"/>
            <a:ext cx="594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[Berkowitz, </a:t>
            </a:r>
            <a:r>
              <a:rPr lang="en-US" dirty="0" err="1" smtClean="0"/>
              <a:t>Handa</a:t>
            </a:r>
            <a:r>
              <a:rPr lang="en-US" dirty="0" smtClean="0"/>
              <a:t>, </a:t>
            </a:r>
            <a:r>
              <a:rPr lang="en-US" dirty="0" err="1" smtClean="0"/>
              <a:t>Maltz</a:t>
            </a:r>
            <a:r>
              <a:rPr lang="en-US" dirty="0"/>
              <a:t>, 1603.03055]</a:t>
            </a:r>
          </a:p>
        </p:txBody>
      </p:sp>
    </p:spTree>
    <p:extLst>
      <p:ext uri="{BB962C8B-B14F-4D97-AF65-F5344CB8AC3E}">
        <p14:creationId xmlns:p14="http://schemas.microsoft.com/office/powerpoint/2010/main" val="3002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Tests: BH internal energy vs. SUGRA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1859219"/>
            <a:ext cx="6996132" cy="4423002"/>
          </a:xfrm>
        </p:spPr>
      </p:pic>
      <p:sp>
        <p:nvSpPr>
          <p:cNvPr id="5" name="Rectangle 4"/>
          <p:cNvSpPr/>
          <p:nvPr/>
        </p:nvSpPr>
        <p:spPr>
          <a:xfrm>
            <a:off x="8301978" y="5912889"/>
            <a:ext cx="293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[Berkowitz </a:t>
            </a:r>
            <a:r>
              <a:rPr lang="en-US" dirty="0"/>
              <a:t>et al. </a:t>
            </a:r>
            <a:r>
              <a:rPr lang="en-US" dirty="0" smtClean="0"/>
              <a:t>1606.04951]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62" y="20440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Black hole/Black string transitions in 1+1d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hole/Black string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N=1 SYM on a spatial circle with length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Consider finite temperature T; temporal length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=T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8 other dimensions </a:t>
            </a:r>
            <a:r>
              <a:rPr lang="en-US" dirty="0" err="1" smtClean="0"/>
              <a:t>compactified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2 gauge fields A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, A</a:t>
            </a:r>
            <a:r>
              <a:rPr lang="en-US" baseline="-25000" dirty="0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,  8 scalars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2528" y="-534838"/>
            <a:ext cx="12629071" cy="151824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Hunting for Quasi-Normal Modes in Cold Atoms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983411"/>
            <a:ext cx="8321615" cy="555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17" y="2636819"/>
            <a:ext cx="676359" cy="85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4" y="2122659"/>
            <a:ext cx="651000" cy="9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17" y="1595201"/>
            <a:ext cx="539525" cy="667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81" y="1469318"/>
            <a:ext cx="580163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0" y="2687588"/>
            <a:ext cx="719616" cy="9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Bosonic</a:t>
            </a:r>
            <a:r>
              <a:rPr lang="en-US" dirty="0" smtClean="0"/>
              <a:t> (high temperature)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N=1 SYM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finite temperature T, fields characterized by Matsubara modes </a:t>
            </a:r>
            <a:r>
              <a:rPr lang="en-US" dirty="0" err="1" smtClean="0"/>
              <a:t>ω</a:t>
            </a:r>
            <a:endParaRPr lang="en-US" dirty="0" smtClean="0"/>
          </a:p>
          <a:p>
            <a:r>
              <a:rPr lang="en-US" dirty="0" err="1" smtClean="0"/>
              <a:t>Bosonic</a:t>
            </a:r>
            <a:r>
              <a:rPr lang="en-US" dirty="0" smtClean="0"/>
              <a:t>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n</a:t>
            </a:r>
            <a:r>
              <a:rPr lang="en-US" dirty="0" smtClean="0"/>
              <a:t>=2 π T n</a:t>
            </a:r>
          </a:p>
          <a:p>
            <a:r>
              <a:rPr lang="en-US" dirty="0" err="1" smtClean="0"/>
              <a:t>Fermionic</a:t>
            </a:r>
            <a:r>
              <a:rPr lang="en-US" dirty="0" smtClean="0"/>
              <a:t> </a:t>
            </a:r>
            <a:r>
              <a:rPr lang="en-US" dirty="0" err="1"/>
              <a:t>ω</a:t>
            </a:r>
            <a:r>
              <a:rPr lang="en-US" baseline="-25000" dirty="0" err="1"/>
              <a:t>n</a:t>
            </a:r>
            <a:r>
              <a:rPr lang="en-US" dirty="0"/>
              <a:t>=2 π T </a:t>
            </a:r>
            <a:r>
              <a:rPr lang="en-US" dirty="0" smtClean="0"/>
              <a:t>(n+1/2)</a:t>
            </a:r>
          </a:p>
          <a:p>
            <a:pPr marL="0" indent="0" algn="ctr">
              <a:buNone/>
            </a:pPr>
            <a:r>
              <a:rPr lang="en-US" b="1" dirty="0" smtClean="0"/>
              <a:t>At large T, fermions become very heavy and decouple</a:t>
            </a:r>
          </a:p>
          <a:p>
            <a:pPr marL="0" indent="0" algn="ctr">
              <a:buNone/>
            </a:pPr>
            <a:r>
              <a:rPr lang="en-US" b="1" dirty="0" smtClean="0"/>
              <a:t>Considering only gauge fields is good approximation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11" y="2556024"/>
            <a:ext cx="4135834" cy="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Spatial Wilson loop (gauge invariant!)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look at eigenvalue distributions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-&gt; </a:t>
            </a:r>
            <a:r>
              <a:rPr lang="en-US" dirty="0" err="1" smtClean="0"/>
              <a:t>diag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b="1" baseline="30000" dirty="0" err="1" smtClean="0"/>
              <a:t>λ</a:t>
            </a:r>
            <a:r>
              <a:rPr lang="en-US" dirty="0" smtClean="0"/>
              <a:t>),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 err="1" smtClean="0"/>
              <a:t>ℇ</a:t>
            </a:r>
            <a:r>
              <a:rPr lang="en-US" dirty="0" smtClean="0"/>
              <a:t> [-π,</a:t>
            </a:r>
            <a:r>
              <a:rPr lang="en-US" dirty="0"/>
              <a:t> </a:t>
            </a:r>
            <a:r>
              <a:rPr lang="en-US" dirty="0" smtClean="0"/>
              <a:t>π] </a:t>
            </a:r>
          </a:p>
          <a:p>
            <a:r>
              <a:rPr lang="en-US" dirty="0" smtClean="0"/>
              <a:t>Can look at expectation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for matrix model limit (r</a:t>
            </a:r>
            <a:r>
              <a:rPr lang="en-US" baseline="-25000" dirty="0" smtClean="0"/>
              <a:t>x</a:t>
            </a:r>
            <a:r>
              <a:rPr lang="en-US" dirty="0" smtClean="0">
                <a:sym typeface="Wingdings"/>
              </a:rPr>
              <a:t>0)</a:t>
            </a:r>
            <a:r>
              <a:rPr lang="en-US" dirty="0" smtClean="0"/>
              <a:t> [</a:t>
            </a:r>
            <a:r>
              <a:rPr lang="en-US" dirty="0" err="1" smtClean="0"/>
              <a:t>Aharony</a:t>
            </a:r>
            <a:r>
              <a:rPr lang="en-US" dirty="0" smtClean="0"/>
              <a:t> et al, 0406210]</a:t>
            </a: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6" y="2189364"/>
            <a:ext cx="2910311" cy="76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78" y="4223544"/>
            <a:ext cx="2032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10" y="4067385"/>
            <a:ext cx="40894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6" y="4179094"/>
            <a:ext cx="190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loop Eigenvalue distributions for 0+1d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0" y="1438639"/>
            <a:ext cx="5216160" cy="333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81" y="1690688"/>
            <a:ext cx="5138807" cy="292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0456" y="5393831"/>
            <a:ext cx="551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Aharaony</a:t>
            </a:r>
            <a:r>
              <a:rPr lang="en-US" dirty="0" smtClean="0"/>
              <a:t> et al, 0406210]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769968"/>
            <a:ext cx="44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temperature, </a:t>
            </a:r>
            <a:r>
              <a:rPr lang="en-US" sz="2800" smtClean="0"/>
              <a:t>Black hole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923950" y="4769968"/>
            <a:ext cx="480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High </a:t>
            </a:r>
            <a:r>
              <a:rPr lang="en-US" sz="2800" dirty="0" smtClean="0"/>
              <a:t>temperature, </a:t>
            </a:r>
            <a:r>
              <a:rPr lang="en-US" sz="2800" smtClean="0"/>
              <a:t>Black string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838200" y="5945371"/>
            <a:ext cx="10704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Below critical temperature, black string unstable to GL instability (phase transition)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11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loop expectation value in 0+1d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36" y="1377081"/>
            <a:ext cx="7445115" cy="4601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6921" y="6173319"/>
            <a:ext cx="551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Aharaony</a:t>
            </a:r>
            <a:r>
              <a:rPr lang="en-US" dirty="0" smtClean="0"/>
              <a:t> et al, 0406210]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0+1 to 1+1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39" y="365125"/>
            <a:ext cx="6077262" cy="5898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0505" y="6078648"/>
            <a:ext cx="383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[Wiseman et al, 1008.4964]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023672"/>
            <a:ext cx="4288436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Expected phase diagram as a function of circle length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 and inverse temperature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t</a:t>
            </a:r>
            <a:endParaRPr lang="en-US" sz="2800" baseline="-25000" dirty="0" smtClean="0"/>
          </a:p>
          <a:p>
            <a:endParaRPr lang="en-US" sz="2800" baseline="-25000" dirty="0"/>
          </a:p>
          <a:p>
            <a:r>
              <a:rPr lang="en-US" sz="2800" dirty="0" smtClean="0"/>
              <a:t>Large temperature (small </a:t>
            </a:r>
            <a:r>
              <a:rPr lang="en-US" sz="2800" dirty="0" err="1" smtClean="0"/>
              <a:t>rt</a:t>
            </a:r>
            <a:r>
              <a:rPr lang="en-US" sz="2800" dirty="0" smtClean="0"/>
              <a:t>): Black string</a:t>
            </a:r>
          </a:p>
          <a:p>
            <a:endParaRPr lang="en-US" sz="2800" dirty="0"/>
          </a:p>
          <a:p>
            <a:r>
              <a:rPr lang="en-US" sz="2800" dirty="0" smtClean="0"/>
              <a:t>Small temperature (large </a:t>
            </a:r>
            <a:r>
              <a:rPr lang="en-US" sz="2800" dirty="0" err="1" smtClean="0"/>
              <a:t>rt</a:t>
            </a:r>
            <a:r>
              <a:rPr lang="en-US" sz="2800" dirty="0" smtClean="0"/>
              <a:t>): Black hole</a:t>
            </a:r>
          </a:p>
          <a:p>
            <a:endParaRPr lang="en-US" sz="2800" dirty="0"/>
          </a:p>
          <a:p>
            <a:r>
              <a:rPr lang="en-US" sz="2800" dirty="0" smtClean="0"/>
              <a:t>&lt;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&gt; is order parameter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61" y="30336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Gauge Theory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16" y="1460008"/>
            <a:ext cx="3571884" cy="2081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239347"/>
            <a:ext cx="6587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Lattice gauge theory: discretize space on a (hyper)-cubic grid with lattice spacing 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Differentials get replaced by finite differences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Maintain gauge invariance: use link variables U(x) instead of gauge field A(x)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Mostly: Euclidean formulation (imaginary time)+importance sampling (Monte-Carlo)</a:t>
            </a:r>
            <a:r>
              <a:rPr lang="en-US" sz="2800" dirty="0"/>
              <a:t> </a:t>
            </a:r>
            <a:r>
              <a:rPr lang="en-US" sz="2800" dirty="0" smtClean="0"/>
              <a:t>to evaluate Z=∫e</a:t>
            </a:r>
            <a:r>
              <a:rPr lang="en-US" sz="2800" baseline="30000" dirty="0" smtClean="0"/>
              <a:t>-S</a:t>
            </a:r>
            <a:endParaRPr lang="en-US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2" y="4431792"/>
            <a:ext cx="3782518" cy="4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(classical)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2d Yang-Mills coupling 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(2d)</a:t>
            </a:r>
            <a:r>
              <a:rPr lang="en-US" dirty="0" smtClean="0"/>
              <a:t> is </a:t>
            </a:r>
            <a:r>
              <a:rPr lang="en-US" dirty="0" err="1" smtClean="0"/>
              <a:t>dimensionful</a:t>
            </a:r>
            <a:endParaRPr lang="en-US" dirty="0"/>
          </a:p>
          <a:p>
            <a:r>
              <a:rPr lang="en-US" dirty="0" smtClean="0"/>
              <a:t>At finite temperature, effective coupling is</a:t>
            </a:r>
          </a:p>
          <a:p>
            <a:pPr marL="0" indent="0" algn="ctr">
              <a:buNone/>
            </a:pPr>
            <a:r>
              <a:rPr lang="en-US" dirty="0" smtClean="0"/>
              <a:t>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(2d)</a:t>
            </a:r>
            <a:r>
              <a:rPr lang="en-US" dirty="0" smtClean="0"/>
              <a:t> T</a:t>
            </a:r>
            <a:r>
              <a:rPr lang="en-US" baseline="30000" dirty="0" smtClean="0"/>
              <a:t>-2</a:t>
            </a:r>
            <a:endParaRPr lang="en-US" dirty="0"/>
          </a:p>
          <a:p>
            <a:r>
              <a:rPr lang="en-US" dirty="0" smtClean="0"/>
              <a:t>High temperature limit T&gt;&gt;1 corresponds to weak coupling</a:t>
            </a:r>
          </a:p>
          <a:p>
            <a:pPr marL="0" indent="0" algn="ctr">
              <a:buNone/>
            </a:pPr>
            <a:r>
              <a:rPr lang="en-US" b="1" dirty="0" smtClean="0"/>
              <a:t>At large T, dynamics is dominated by weak coupling limit</a:t>
            </a:r>
          </a:p>
          <a:p>
            <a:pPr marL="0" indent="0" algn="ctr">
              <a:buNone/>
            </a:pPr>
            <a:r>
              <a:rPr lang="en-US" b="1" dirty="0" smtClean="0"/>
              <a:t>Considering classical Yang-Mills is reasonable approximation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2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Simulating Classical YM+8 scalars in 1+1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7387"/>
          </a:xfrm>
        </p:spPr>
        <p:txBody>
          <a:bodyPr/>
          <a:lstStyle/>
          <a:p>
            <a:r>
              <a:rPr lang="en-US" dirty="0" smtClean="0"/>
              <a:t>At large T, considering classical Yang-Mills is good approximation to N=1 SYM</a:t>
            </a:r>
          </a:p>
          <a:p>
            <a:r>
              <a:rPr lang="en-US" dirty="0" smtClean="0"/>
              <a:t>Bonus: we know how to simulate classical Yang-Mills (CYM) in real-time [</a:t>
            </a:r>
            <a:r>
              <a:rPr lang="en-US" dirty="0" err="1" smtClean="0"/>
              <a:t>Amjoern</a:t>
            </a:r>
            <a:r>
              <a:rPr lang="en-US" dirty="0" smtClean="0"/>
              <a:t> et al. ‘90; </a:t>
            </a:r>
            <a:r>
              <a:rPr lang="en-US" dirty="0" err="1" smtClean="0"/>
              <a:t>Krasnitz</a:t>
            </a:r>
            <a:r>
              <a:rPr lang="en-US" dirty="0" smtClean="0"/>
              <a:t> &amp; </a:t>
            </a:r>
            <a:r>
              <a:rPr lang="en-US" dirty="0" err="1" smtClean="0"/>
              <a:t>Venugopalan</a:t>
            </a:r>
            <a:r>
              <a:rPr lang="en-US" dirty="0"/>
              <a:t> </a:t>
            </a:r>
            <a:r>
              <a:rPr lang="en-US" dirty="0" smtClean="0"/>
              <a:t>‘99</a:t>
            </a:r>
            <a:r>
              <a:rPr lang="en-US" dirty="0" smtClean="0"/>
              <a:t>]</a:t>
            </a:r>
            <a:endParaRPr lang="en-US" dirty="0" smtClean="0"/>
          </a:p>
          <a:p>
            <a:r>
              <a:rPr lang="en-US" dirty="0" smtClean="0"/>
              <a:t>9d lattice: nx1</a:t>
            </a:r>
            <a:r>
              <a:rPr lang="en-US" baseline="30000" dirty="0" smtClean="0"/>
              <a:t>8</a:t>
            </a:r>
            <a:r>
              <a:rPr lang="en-US" dirty="0" smtClean="0"/>
              <a:t> lattice sites</a:t>
            </a:r>
          </a:p>
          <a:p>
            <a:r>
              <a:rPr lang="en-US" dirty="0" smtClean="0"/>
              <a:t>n a=</a:t>
            </a:r>
            <a:r>
              <a:rPr lang="en-US" dirty="0" err="1" smtClean="0"/>
              <a:t>rx</a:t>
            </a:r>
            <a:r>
              <a:rPr lang="en-US" dirty="0" smtClean="0"/>
              <a:t> is length of spatial circle</a:t>
            </a:r>
          </a:p>
          <a:p>
            <a:r>
              <a:rPr lang="en-US" dirty="0" smtClean="0"/>
              <a:t>Other 8 dimensions are length a -&gt; shrink to 0 in continuum limit</a:t>
            </a:r>
          </a:p>
          <a:p>
            <a:r>
              <a:rPr lang="en-US" dirty="0" smtClean="0"/>
              <a:t>No need to introduce scalars explicitly, just </a:t>
            </a:r>
            <a:r>
              <a:rPr lang="en-US" dirty="0" err="1" smtClean="0"/>
              <a:t>compactify</a:t>
            </a:r>
            <a:r>
              <a:rPr lang="en-US" dirty="0" smtClean="0"/>
              <a:t> pure YM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3283" y="5971592"/>
            <a:ext cx="813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Very different from traditional lattice gauge theory!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CYM on the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=0 gauge: Hamiltonian density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Gauge fields on the lattice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Magnetic energy density</a:t>
            </a:r>
          </a:p>
          <a:p>
            <a:endParaRPr lang="en-US" dirty="0"/>
          </a:p>
          <a:p>
            <a:r>
              <a:rPr lang="en-US" dirty="0" smtClean="0"/>
              <a:t>Evolve electric fields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and gauge links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in real time on the lattice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47" y="1565015"/>
            <a:ext cx="34925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85" y="2890578"/>
            <a:ext cx="3782518" cy="409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26" y="3641048"/>
            <a:ext cx="5321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2528" y="-534838"/>
            <a:ext cx="12629071" cy="1518249"/>
          </a:xfrm>
        </p:spPr>
        <p:txBody>
          <a:bodyPr>
            <a:normAutofit/>
          </a:bodyPr>
          <a:lstStyle/>
          <a:p>
            <a:r>
              <a:rPr lang="en-US" sz="4800" strike="sngStrike" dirty="0" smtClean="0"/>
              <a:t>Hunting for Quasi-Normal Modes in Cold Atoms</a:t>
            </a:r>
            <a:endParaRPr lang="en-US" sz="4800" strike="sngStrik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983411"/>
            <a:ext cx="8321615" cy="555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17" y="2636819"/>
            <a:ext cx="676359" cy="85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4" y="2122659"/>
            <a:ext cx="651000" cy="9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17" y="1595201"/>
            <a:ext cx="539525" cy="667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81" y="1469318"/>
            <a:ext cx="580163" cy="80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0" y="2687588"/>
            <a:ext cx="719616" cy="97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0754" y="3926029"/>
            <a:ext cx="7240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Please see 1605.00014 or talk to us if you’re interested in this topic!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Yang Mills SU(N) Code in arbitrary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Codename “</a:t>
            </a:r>
            <a:r>
              <a:rPr lang="en-US" dirty="0" err="1" smtClean="0"/>
              <a:t>Katla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C/C++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gsl</a:t>
            </a:r>
            <a:r>
              <a:rPr lang="en-US" dirty="0" smtClean="0"/>
              <a:t> &amp; Eigen C </a:t>
            </a:r>
          </a:p>
          <a:p>
            <a:pPr marL="0" indent="0">
              <a:buNone/>
            </a:pPr>
            <a:r>
              <a:rPr lang="en-US" dirty="0" smtClean="0"/>
              <a:t>libraries</a:t>
            </a:r>
          </a:p>
          <a:p>
            <a:r>
              <a:rPr lang="en-US" dirty="0" smtClean="0"/>
              <a:t>Will be made public</a:t>
            </a:r>
          </a:p>
          <a:p>
            <a:pPr marL="0" indent="0">
              <a:buNone/>
            </a:pPr>
            <a:r>
              <a:rPr lang="en-US" dirty="0" smtClean="0"/>
              <a:t>and available for </a:t>
            </a:r>
          </a:p>
          <a:p>
            <a:pPr marL="0" indent="0">
              <a:buNone/>
            </a:pPr>
            <a:r>
              <a:rPr lang="en-US" dirty="0" smtClean="0"/>
              <a:t>download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2" y="1550194"/>
            <a:ext cx="7429500" cy="490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98" y="5485210"/>
            <a:ext cx="7696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6823" cy="4351338"/>
          </a:xfrm>
        </p:spPr>
        <p:txBody>
          <a:bodyPr/>
          <a:lstStyle/>
          <a:p>
            <a:r>
              <a:rPr lang="en-US" dirty="0" smtClean="0"/>
              <a:t>Arbitrary number of large dimensions</a:t>
            </a:r>
          </a:p>
          <a:p>
            <a:r>
              <a:rPr lang="en-US" dirty="0" smtClean="0"/>
              <a:t>Arbitrary number of scalars (</a:t>
            </a:r>
            <a:r>
              <a:rPr lang="en-US" dirty="0" err="1" smtClean="0"/>
              <a:t>compactified</a:t>
            </a:r>
            <a:r>
              <a:rPr lang="en-US" dirty="0" smtClean="0"/>
              <a:t> dimensions)</a:t>
            </a:r>
          </a:p>
          <a:p>
            <a:r>
              <a:rPr lang="en-US" dirty="0" smtClean="0"/>
              <a:t>Real time</a:t>
            </a:r>
          </a:p>
          <a:p>
            <a:r>
              <a:rPr lang="en-US" dirty="0" smtClean="0"/>
              <a:t>Proven technology (EW physics, QCD Plasma Instabilities)</a:t>
            </a:r>
          </a:p>
          <a:p>
            <a:r>
              <a:rPr lang="en-US" dirty="0" smtClean="0"/>
              <a:t>Unconditionally &amp; long-time stable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8" y="1495815"/>
            <a:ext cx="2399051" cy="417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5023" y="5669886"/>
            <a:ext cx="433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parameter file of </a:t>
            </a:r>
            <a:r>
              <a:rPr lang="en-US" dirty="0" err="1" smtClean="0"/>
              <a:t>Katla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fermions</a:t>
            </a:r>
          </a:p>
          <a:p>
            <a:r>
              <a:rPr lang="en-US" dirty="0" smtClean="0"/>
              <a:t>Classical limit:</a:t>
            </a:r>
          </a:p>
          <a:p>
            <a:pPr lvl="1"/>
            <a:r>
              <a:rPr lang="en-US" dirty="0" smtClean="0"/>
              <a:t>Breaks down at low T</a:t>
            </a:r>
          </a:p>
          <a:p>
            <a:pPr lvl="1"/>
            <a:r>
              <a:rPr lang="en-US" dirty="0" smtClean="0"/>
              <a:t>Breaks down at large k</a:t>
            </a:r>
          </a:p>
          <a:p>
            <a:r>
              <a:rPr lang="en-US" dirty="0" smtClean="0"/>
              <a:t>Jeans UV </a:t>
            </a:r>
            <a:r>
              <a:rPr lang="en-US" dirty="0" err="1" smtClean="0"/>
              <a:t>catastrophy</a:t>
            </a:r>
            <a:endParaRPr lang="en-US" dirty="0" smtClean="0"/>
          </a:p>
          <a:p>
            <a:pPr lvl="1"/>
            <a:r>
              <a:rPr lang="en-US" dirty="0" smtClean="0"/>
              <a:t>No classical equilibrium (simulation hits lattice UV cutoff in finite time)</a:t>
            </a:r>
          </a:p>
          <a:p>
            <a:pPr lvl="1"/>
            <a:r>
              <a:rPr lang="en-US" dirty="0" smtClean="0"/>
              <a:t>Can only trust simulations until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UV</a:t>
            </a:r>
            <a:r>
              <a:rPr lang="en-US" baseline="-25000" dirty="0" smtClean="0"/>
              <a:t> </a:t>
            </a:r>
            <a:r>
              <a:rPr lang="en-US" dirty="0" smtClean="0"/>
              <a:t>(can be increased by decreasing a)</a:t>
            </a:r>
          </a:p>
          <a:p>
            <a:r>
              <a:rPr lang="en-US" dirty="0" err="1" smtClean="0"/>
              <a:t>Microcanonical</a:t>
            </a:r>
            <a:r>
              <a:rPr lang="en-US" dirty="0" smtClean="0"/>
              <a:t> ensemble: fix energy E, not temperature T</a:t>
            </a:r>
          </a:p>
          <a:p>
            <a:pPr lvl="1"/>
            <a:r>
              <a:rPr lang="en-US" dirty="0" smtClean="0"/>
              <a:t>I do not know how to unambiguously measure T in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time dependence of Wilson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9" y="1549400"/>
            <a:ext cx="8128000" cy="530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9207" y="1978702"/>
            <a:ext cx="3057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fluctuations of Wilson loop increase with higher energy (lower r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0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time average of Wilson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26" y="1354736"/>
            <a:ext cx="8115300" cy="524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8734" y="1229193"/>
            <a:ext cx="23684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Katla</a:t>
            </a:r>
            <a:r>
              <a:rPr lang="en-US" sz="2800" dirty="0" smtClean="0"/>
              <a:t> results agree remarkably well with full SYM.</a:t>
            </a:r>
          </a:p>
          <a:p>
            <a:endParaRPr lang="en-US" sz="2800" dirty="0"/>
          </a:p>
          <a:p>
            <a:r>
              <a:rPr lang="en-US" sz="2800" dirty="0" smtClean="0"/>
              <a:t>No hints of phase transition as function of energy.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00603" y="2788170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BH phase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4106680" y="4799350"/>
            <a:ext cx="21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BS phase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854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049" cy="1325563"/>
          </a:xfrm>
        </p:spPr>
        <p:txBody>
          <a:bodyPr/>
          <a:lstStyle/>
          <a:p>
            <a:r>
              <a:rPr lang="en-US" dirty="0" smtClean="0"/>
              <a:t>Results: distribution of Wilson </a:t>
            </a:r>
            <a:r>
              <a:rPr lang="en-US" smtClean="0"/>
              <a:t>loop eigenvalues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1492771"/>
            <a:ext cx="5309016" cy="3716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8" y="1492771"/>
            <a:ext cx="5239419" cy="3667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699" y="5339594"/>
            <a:ext cx="44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temperature, </a:t>
            </a:r>
            <a:r>
              <a:rPr lang="en-US" sz="2800" smtClean="0"/>
              <a:t>Black hole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7044304" y="5339594"/>
            <a:ext cx="476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temperature, </a:t>
            </a:r>
            <a:r>
              <a:rPr lang="en-US" sz="2800" smtClean="0"/>
              <a:t>Black string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9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 smtClean="0"/>
              <a:t>Real time evolution of Wilson </a:t>
            </a:r>
            <a:r>
              <a:rPr lang="en-US" smtClean="0"/>
              <a:t>loop eigenvalues</a:t>
            </a:r>
            <a:endParaRPr lang="en-US"/>
          </a:p>
        </p:txBody>
      </p:sp>
      <p:pic>
        <p:nvPicPr>
          <p:cNvPr id="4" name="Whist-N16-V0.800-E0.100-AT0.0500-DT0.010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5692" y="1435881"/>
            <a:ext cx="7403996" cy="5552490"/>
          </a:xfrm>
        </p:spPr>
      </p:pic>
    </p:spTree>
    <p:extLst>
      <p:ext uri="{BB962C8B-B14F-4D97-AF65-F5344CB8AC3E}">
        <p14:creationId xmlns:p14="http://schemas.microsoft.com/office/powerpoint/2010/main" val="16526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8980" cy="1325563"/>
          </a:xfrm>
        </p:spPr>
        <p:txBody>
          <a:bodyPr/>
          <a:lstStyle/>
          <a:p>
            <a:r>
              <a:rPr lang="en-US" dirty="0" smtClean="0"/>
              <a:t>Real time evolution of Wilson </a:t>
            </a:r>
            <a:r>
              <a:rPr lang="en-US" smtClean="0"/>
              <a:t>loop eigenvalues</a:t>
            </a:r>
            <a:endParaRPr lang="en-US"/>
          </a:p>
        </p:txBody>
      </p:sp>
      <p:pic>
        <p:nvPicPr>
          <p:cNvPr id="5" name="Whist-N16-V0.800-E5.500-AT0.0250-DT0.010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302" y="1343608"/>
            <a:ext cx="7619065" cy="5713778"/>
          </a:xfrm>
        </p:spPr>
      </p:pic>
    </p:spTree>
    <p:extLst>
      <p:ext uri="{BB962C8B-B14F-4D97-AF65-F5344CB8AC3E}">
        <p14:creationId xmlns:p14="http://schemas.microsoft.com/office/powerpoint/2010/main" val="2074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system equilibrate at some energy (temperature)</a:t>
            </a:r>
          </a:p>
          <a:p>
            <a:r>
              <a:rPr lang="en-US" dirty="0" smtClean="0"/>
              <a:t>Then rapidly change electric fields</a:t>
            </a:r>
          </a:p>
          <a:p>
            <a:r>
              <a:rPr lang="en-US" dirty="0" smtClean="0"/>
              <a:t>System needs to migrate to a new equilibrium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Quenches: Wilson loop expectation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4" y="1353030"/>
            <a:ext cx="7240249" cy="5068175"/>
          </a:xfrm>
        </p:spPr>
      </p:pic>
      <p:sp>
        <p:nvSpPr>
          <p:cNvPr id="5" name="TextBox 4"/>
          <p:cNvSpPr txBox="1"/>
          <p:nvPr/>
        </p:nvSpPr>
        <p:spPr>
          <a:xfrm>
            <a:off x="9158990" y="2098623"/>
            <a:ext cx="2443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quench &lt;</a:t>
            </a:r>
            <a:r>
              <a:rPr lang="en-US" sz="2800" dirty="0" err="1" smtClean="0"/>
              <a:t>Px</a:t>
            </a:r>
            <a:r>
              <a:rPr lang="en-US" sz="2800" dirty="0" smtClean="0"/>
              <a:t>&gt; relaxes to new equilibrium</a:t>
            </a:r>
          </a:p>
          <a:p>
            <a:endParaRPr lang="en-US" sz="2800" dirty="0"/>
          </a:p>
          <a:p>
            <a:r>
              <a:rPr lang="en-US" sz="2800" dirty="0" smtClean="0"/>
              <a:t>Approach to new eq. exponential?</a:t>
            </a:r>
          </a:p>
          <a:p>
            <a:r>
              <a:rPr lang="en-US" sz="2800" dirty="0" smtClean="0"/>
              <a:t>Can measure rate!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7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58" y="-438880"/>
            <a:ext cx="9144000" cy="2387600"/>
          </a:xfrm>
        </p:spPr>
        <p:txBody>
          <a:bodyPr/>
          <a:lstStyle/>
          <a:p>
            <a:r>
              <a:rPr lang="en-US" dirty="0" smtClean="0"/>
              <a:t>Simulating Yang-Mills in 9+1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Rapidly change </a:t>
            </a:r>
          </a:p>
          <a:p>
            <a:pPr marL="0" indent="0">
              <a:buNone/>
            </a:pPr>
            <a:r>
              <a:rPr lang="en-US" dirty="0" smtClean="0"/>
              <a:t>temperature (up)</a:t>
            </a:r>
          </a:p>
          <a:p>
            <a:pPr marL="0" indent="0">
              <a:buNone/>
            </a:pPr>
            <a:r>
              <a:rPr lang="en-US" dirty="0" smtClean="0"/>
              <a:t>at t=50</a:t>
            </a:r>
            <a:endParaRPr lang="en-US" dirty="0"/>
          </a:p>
        </p:txBody>
      </p:sp>
      <p:pic>
        <p:nvPicPr>
          <p:cNvPr id="4" name="WilsonE01quench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1518" y="951642"/>
            <a:ext cx="6967095" cy="52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 smtClean="0"/>
              <a:t>Quench: Gregory-</a:t>
            </a:r>
            <a:r>
              <a:rPr lang="en-US" dirty="0" err="1" smtClean="0"/>
              <a:t>Laflamme</a:t>
            </a:r>
            <a:r>
              <a:rPr lang="en-US" dirty="0" smtClean="0"/>
              <a:t> breaking black string</a:t>
            </a:r>
            <a:endParaRPr lang="en-US" dirty="0"/>
          </a:p>
        </p:txBody>
      </p:sp>
      <p:pic>
        <p:nvPicPr>
          <p:cNvPr id="4" name="tes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8270" y="1408826"/>
            <a:ext cx="7450110" cy="5587073"/>
          </a:xfrm>
        </p:spPr>
      </p:pic>
    </p:spTree>
    <p:extLst>
      <p:ext uri="{BB962C8B-B14F-4D97-AF65-F5344CB8AC3E}">
        <p14:creationId xmlns:p14="http://schemas.microsoft.com/office/powerpoint/2010/main" val="2693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8903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Simulating classical YM in 1+1+8d is easy and fun</a:t>
            </a:r>
          </a:p>
          <a:p>
            <a:r>
              <a:rPr lang="en-US" dirty="0" smtClean="0"/>
              <a:t>For some things it seems to be working better than expected </a:t>
            </a:r>
            <a:r>
              <a:rPr lang="en-US" dirty="0" smtClean="0"/>
              <a:t>(agreement with full SYM for low </a:t>
            </a:r>
            <a:r>
              <a:rPr lang="en-US" dirty="0" smtClean="0"/>
              <a:t>temperature Wilson loop)</a:t>
            </a:r>
          </a:p>
          <a:p>
            <a:r>
              <a:rPr lang="en-US" dirty="0" smtClean="0"/>
              <a:t>There are new things one can study (GL instability in real time)</a:t>
            </a:r>
          </a:p>
          <a:p>
            <a:r>
              <a:rPr lang="en-US" dirty="0" smtClean="0"/>
              <a:t>There are some puzzles (why no hint of phase transition as N increased)</a:t>
            </a:r>
          </a:p>
          <a:p>
            <a:r>
              <a:rPr lang="en-US" dirty="0" smtClean="0"/>
              <a:t>There are some problems (how to measure temperature)</a:t>
            </a:r>
          </a:p>
          <a:p>
            <a:r>
              <a:rPr lang="en-US" dirty="0" smtClean="0"/>
              <a:t>There are some things one can do better (include fermions, include HL)</a:t>
            </a:r>
          </a:p>
          <a:p>
            <a:r>
              <a:rPr lang="en-US" dirty="0" smtClean="0"/>
              <a:t>The CYM code will be made public, download and play yourself:</a:t>
            </a:r>
          </a:p>
          <a:p>
            <a:pPr marL="0" indent="0" algn="ctr">
              <a:buNone/>
            </a:pPr>
            <a:r>
              <a:rPr lang="en-US" dirty="0"/>
              <a:t>http://</a:t>
            </a:r>
            <a:r>
              <a:rPr lang="en-US" dirty="0" err="1"/>
              <a:t>hep.itp.tuwien.ac.at</a:t>
            </a:r>
            <a:r>
              <a:rPr lang="en-US" dirty="0"/>
              <a:t>/~</a:t>
            </a:r>
            <a:r>
              <a:rPr lang="en-US" dirty="0" err="1"/>
              <a:t>paulrom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038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899"/>
            <a:ext cx="8229600" cy="1143000"/>
          </a:xfrm>
        </p:spPr>
        <p:txBody>
          <a:bodyPr/>
          <a:lstStyle/>
          <a:p>
            <a:r>
              <a:rPr lang="en-US" dirty="0" smtClean="0"/>
              <a:t>Postdoc Applications Welcome!</a:t>
            </a:r>
            <a:endParaRPr lang="en-US" dirty="0"/>
          </a:p>
        </p:txBody>
      </p:sp>
      <p:pic>
        <p:nvPicPr>
          <p:cNvPr id="4" name="Content Placeholder 3" descr="Screen Shot 2016-05-24 at 3.08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b="1619"/>
          <a:stretch>
            <a:fillRect/>
          </a:stretch>
        </p:blipFill>
        <p:spPr>
          <a:xfrm>
            <a:off x="4045175" y="3064551"/>
            <a:ext cx="6369791" cy="3503140"/>
          </a:xfrm>
        </p:spPr>
      </p:pic>
      <p:sp>
        <p:nvSpPr>
          <p:cNvPr id="5" name="TextBox 4"/>
          <p:cNvSpPr txBox="1"/>
          <p:nvPr/>
        </p:nvSpPr>
        <p:spPr>
          <a:xfrm>
            <a:off x="1722460" y="1258900"/>
            <a:ext cx="86925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/>
              <a:t>CU ‘Nuclear’ group expects to open postdoc position for Fall’17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Applications welcome (also after Jan 7!)</a:t>
            </a:r>
          </a:p>
        </p:txBody>
      </p:sp>
    </p:spTree>
    <p:extLst>
      <p:ext uri="{BB962C8B-B14F-4D97-AF65-F5344CB8AC3E}">
        <p14:creationId xmlns:p14="http://schemas.microsoft.com/office/powerpoint/2010/main" val="848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15900"/>
            <a:ext cx="9512300" cy="641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2130" y="5892800"/>
            <a:ext cx="686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Strongly Coupled Fluids Group @ </a:t>
            </a:r>
            <a:r>
              <a:rPr lang="en-US" sz="2800" smtClean="0">
                <a:solidFill>
                  <a:schemeClr val="bg1"/>
                </a:solidFill>
              </a:rPr>
              <a:t>CU Boulder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58" y="-438880"/>
            <a:ext cx="9144000" cy="2387600"/>
          </a:xfrm>
        </p:spPr>
        <p:txBody>
          <a:bodyPr/>
          <a:lstStyle/>
          <a:p>
            <a:r>
              <a:rPr lang="en-US" dirty="0" smtClean="0"/>
              <a:t>Simulating Yang-Mills in 9+1 dimensions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76" y="2263515"/>
            <a:ext cx="5851267" cy="4926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99" y="1948720"/>
            <a:ext cx="1473892" cy="490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" y="2053652"/>
            <a:ext cx="2298184" cy="4804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553" y="2363786"/>
            <a:ext cx="880512" cy="1196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" y="1948720"/>
            <a:ext cx="1119853" cy="1344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28" y="629586"/>
            <a:ext cx="2640231" cy="19913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9832" y="883928"/>
            <a:ext cx="1735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worry,</a:t>
            </a:r>
          </a:p>
          <a:p>
            <a:r>
              <a:rPr lang="en-US" sz="2400" dirty="0" smtClean="0"/>
              <a:t>he is just </a:t>
            </a:r>
          </a:p>
          <a:p>
            <a:r>
              <a:rPr lang="en-US" sz="2400" dirty="0" smtClean="0"/>
              <a:t>simulating!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19" y="2865639"/>
            <a:ext cx="1579501" cy="2289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59" y="2006350"/>
            <a:ext cx="1064672" cy="14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more Motivation</a:t>
            </a:r>
          </a:p>
          <a:p>
            <a:r>
              <a:rPr lang="en-US" dirty="0" smtClean="0"/>
              <a:t>Motivation by showing other people’s results</a:t>
            </a:r>
          </a:p>
          <a:p>
            <a:r>
              <a:rPr lang="en-US" dirty="0" smtClean="0"/>
              <a:t>Work in Progress</a:t>
            </a:r>
            <a:endParaRPr lang="en-US" dirty="0" smtClean="0"/>
          </a:p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4295" y="4646645"/>
            <a:ext cx="6029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Ample time, feel </a:t>
            </a:r>
            <a:r>
              <a:rPr lang="en-US" sz="2800" b="1" dirty="0" smtClean="0"/>
              <a:t>free to ask questions!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65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53" y="246374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Gauge-Gravity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IIB string theory on AdS</a:t>
            </a:r>
            <a:r>
              <a:rPr lang="en-US" baseline="-25000" dirty="0" smtClean="0"/>
              <a:t>5</a:t>
            </a:r>
            <a:r>
              <a:rPr lang="en-US" dirty="0" smtClean="0"/>
              <a:t>xS</a:t>
            </a:r>
            <a:r>
              <a:rPr lang="en-US" baseline="-25000" dirty="0" smtClean="0"/>
              <a:t>5</a:t>
            </a:r>
            <a:r>
              <a:rPr lang="en-US" dirty="0" smtClean="0"/>
              <a:t> &lt;-&gt; N=4 SYM on M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M theory on AdS</a:t>
            </a:r>
            <a:r>
              <a:rPr lang="en-US" baseline="-25000" dirty="0" smtClean="0"/>
              <a:t>4</a:t>
            </a:r>
            <a:r>
              <a:rPr lang="en-US" dirty="0" smtClean="0"/>
              <a:t>xS</a:t>
            </a:r>
            <a:r>
              <a:rPr lang="en-US" baseline="-25000" dirty="0" smtClean="0"/>
              <a:t>7</a:t>
            </a:r>
            <a:r>
              <a:rPr lang="en-US" dirty="0" smtClean="0"/>
              <a:t> &lt;-&gt; ABJM theory on M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Dualities are expected to hold for arbitrary coupling/number of colors</a:t>
            </a:r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Gauge-Gravity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IIB string theory on AdS</a:t>
            </a:r>
            <a:r>
              <a:rPr lang="en-US" baseline="-25000" dirty="0" smtClean="0"/>
              <a:t>5</a:t>
            </a:r>
            <a:r>
              <a:rPr lang="en-US" dirty="0" smtClean="0"/>
              <a:t>xS</a:t>
            </a:r>
            <a:r>
              <a:rPr lang="en-US" baseline="-25000" dirty="0" smtClean="0"/>
              <a:t>5</a:t>
            </a:r>
            <a:r>
              <a:rPr lang="en-US" dirty="0" smtClean="0"/>
              <a:t> &lt;-&gt; N=4 SYM on M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N=4 SYM on M</a:t>
            </a:r>
            <a:r>
              <a:rPr lang="en-US" baseline="-25000" dirty="0" smtClean="0"/>
              <a:t>4</a:t>
            </a:r>
            <a:r>
              <a:rPr lang="en-US" dirty="0" smtClean="0"/>
              <a:t> is ‘complicated’: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‘Parent’ theory N=1 SYM on M</a:t>
            </a:r>
            <a:r>
              <a:rPr lang="en-US" baseline="-25000" dirty="0" smtClean="0"/>
              <a:t>10</a:t>
            </a:r>
            <a:r>
              <a:rPr lang="en-US" dirty="0" smtClean="0"/>
              <a:t> is much simpler: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200"/>
            <a:ext cx="12102150" cy="90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7" y="5154611"/>
            <a:ext cx="4135834" cy="814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69477"/>
            <a:ext cx="1108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get back N=4 SYM if you </a:t>
            </a:r>
            <a:r>
              <a:rPr lang="en-US" sz="2800" dirty="0" err="1" smtClean="0"/>
              <a:t>compactify</a:t>
            </a:r>
            <a:r>
              <a:rPr lang="en-US" sz="2800" dirty="0" smtClean="0"/>
              <a:t> Minkowski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 on a 6-torus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0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1420</Words>
  <Application>Microsoft Macintosh PowerPoint</Application>
  <PresentationFormat>Widescreen</PresentationFormat>
  <Paragraphs>215</Paragraphs>
  <Slides>44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Calibri Light</vt:lpstr>
      <vt:lpstr>Wingdings</vt:lpstr>
      <vt:lpstr>Arial</vt:lpstr>
      <vt:lpstr>Office Theme</vt:lpstr>
      <vt:lpstr>Simulating Yang-Mills in 9+1 dimensions</vt:lpstr>
      <vt:lpstr>Hunting for Quasi-Normal Modes in Cold Atoms</vt:lpstr>
      <vt:lpstr>Hunting for Quasi-Normal Modes in Cold Atoms</vt:lpstr>
      <vt:lpstr>Simulating Yang-Mills in 9+1 dimensions</vt:lpstr>
      <vt:lpstr>Simulating Yang-Mills in 9+1 dimensions</vt:lpstr>
      <vt:lpstr>Outline of the Talk</vt:lpstr>
      <vt:lpstr>Motivation</vt:lpstr>
      <vt:lpstr>Gauge-Gravity Duality</vt:lpstr>
      <vt:lpstr>Gauge-Gravity Duality</vt:lpstr>
      <vt:lpstr>Gauge-Gravity Duality</vt:lpstr>
      <vt:lpstr>Simulating String Theory in 10 dimensions</vt:lpstr>
      <vt:lpstr>Simulating String Theory in 10d</vt:lpstr>
      <vt:lpstr>Simulating String Theory in 10d</vt:lpstr>
      <vt:lpstr>How does this work?</vt:lpstr>
      <vt:lpstr>How does this work?</vt:lpstr>
      <vt:lpstr>Hawking radiation in string theory</vt:lpstr>
      <vt:lpstr>Tests: BH internal energy vs. SUGRA</vt:lpstr>
      <vt:lpstr>Getting started Black hole/Black string transitions in 1+1d</vt:lpstr>
      <vt:lpstr>Black hole/Black string transitions</vt:lpstr>
      <vt:lpstr>Bosonic (high temperature) limit</vt:lpstr>
      <vt:lpstr>Wilson loop</vt:lpstr>
      <vt:lpstr>Wilson loop Eigenvalue distributions for 0+1d</vt:lpstr>
      <vt:lpstr>Wilson loop expectation value in 0+1d</vt:lpstr>
      <vt:lpstr>From 0+1 to 1+1 </vt:lpstr>
      <vt:lpstr>Technique</vt:lpstr>
      <vt:lpstr>Lattice Gauge Theory</vt:lpstr>
      <vt:lpstr>High temperature (classical) limit</vt:lpstr>
      <vt:lpstr>Simulating Classical YM+8 scalars in 1+1 dimensions</vt:lpstr>
      <vt:lpstr>Simulating CYM on the lattice</vt:lpstr>
      <vt:lpstr>Classical Yang Mills SU(N) Code in arbitrary d</vt:lpstr>
      <vt:lpstr>Advantages</vt:lpstr>
      <vt:lpstr>Disadvantages</vt:lpstr>
      <vt:lpstr>Results: time dependence of Wilson loop</vt:lpstr>
      <vt:lpstr>Results: time average of Wilson loop</vt:lpstr>
      <vt:lpstr>Results: distribution of Wilson loop eigenvalues</vt:lpstr>
      <vt:lpstr>Real time evolution of Wilson loop eigenvalues</vt:lpstr>
      <vt:lpstr>Real time evolution of Wilson loop eigenvalues</vt:lpstr>
      <vt:lpstr>Quenches</vt:lpstr>
      <vt:lpstr>Quenches: Wilson loop expectation value</vt:lpstr>
      <vt:lpstr>Quenches</vt:lpstr>
      <vt:lpstr>Quench: Gregory-Laflamme breaking black string</vt:lpstr>
      <vt:lpstr>Summary and Conclusion</vt:lpstr>
      <vt:lpstr>Postdoc Applications Welcome!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Yang-Mills in 9+1 dimensions</dc:title>
  <dc:creator>Microsoft Office User</dc:creator>
  <cp:lastModifiedBy>Microsoft Office User</cp:lastModifiedBy>
  <cp:revision>65</cp:revision>
  <dcterms:created xsi:type="dcterms:W3CDTF">2016-06-24T07:04:36Z</dcterms:created>
  <dcterms:modified xsi:type="dcterms:W3CDTF">2016-06-29T08:57:23Z</dcterms:modified>
</cp:coreProperties>
</file>