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423" r:id="rId2"/>
    <p:sldId id="514" r:id="rId3"/>
    <p:sldId id="512" r:id="rId4"/>
    <p:sldId id="535" r:id="rId5"/>
    <p:sldId id="538" r:id="rId6"/>
    <p:sldId id="557" r:id="rId7"/>
    <p:sldId id="562" r:id="rId8"/>
    <p:sldId id="576" r:id="rId9"/>
    <p:sldId id="564" r:id="rId10"/>
    <p:sldId id="530" r:id="rId11"/>
    <p:sldId id="531" r:id="rId12"/>
    <p:sldId id="540" r:id="rId13"/>
    <p:sldId id="545" r:id="rId14"/>
    <p:sldId id="542" r:id="rId15"/>
    <p:sldId id="541" r:id="rId16"/>
    <p:sldId id="543" r:id="rId17"/>
    <p:sldId id="546" r:id="rId18"/>
    <p:sldId id="547" r:id="rId19"/>
    <p:sldId id="544" r:id="rId20"/>
    <p:sldId id="522" r:id="rId21"/>
    <p:sldId id="525" r:id="rId22"/>
  </p:sldIdLst>
  <p:sldSz cx="9144000" cy="6858000" type="screen4x3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ke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397" autoAdjust="0"/>
  </p:normalViewPr>
  <p:slideViewPr>
    <p:cSldViewPr>
      <p:cViewPr varScale="1">
        <p:scale>
          <a:sx n="109" d="100"/>
          <a:sy n="109" d="100"/>
        </p:scale>
        <p:origin x="210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80" y="0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r">
              <a:defRPr sz="1200"/>
            </a:lvl1pPr>
          </a:lstStyle>
          <a:p>
            <a:fld id="{E9CCA479-EB8F-4BFC-A9AA-4AAFD2ADB582}" type="datetimeFigureOut">
              <a:rPr lang="nl-NL" smtClean="0"/>
              <a:pPr/>
              <a:t>3-7-2018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789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80" y="9443789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r">
              <a:defRPr sz="1200"/>
            </a:lvl1pPr>
          </a:lstStyle>
          <a:p>
            <a:fld id="{6831870B-7C67-4FC4-BEF5-2ACD4DF981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41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r">
              <a:defRPr sz="1200"/>
            </a:lvl1pPr>
          </a:lstStyle>
          <a:p>
            <a:fld id="{A70ED500-B3E1-471C-A9B2-CD8A511BE04B}" type="datetimeFigureOut">
              <a:rPr lang="nl-NL" smtClean="0"/>
              <a:pPr/>
              <a:t>3-7-2018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4" tIns="45937" rIns="91874" bIns="45937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2"/>
          </a:xfrm>
          <a:prstGeom prst="rect">
            <a:avLst/>
          </a:prstGeom>
        </p:spPr>
        <p:txBody>
          <a:bodyPr vert="horz" lIns="91874" tIns="45937" rIns="91874" bIns="459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r">
              <a:defRPr sz="1200"/>
            </a:lvl1pPr>
          </a:lstStyle>
          <a:p>
            <a:fld id="{20A93C87-F0F0-4BC6-BDC5-2C6B968D78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94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3195-29C5-4042-A450-98C8D476F76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09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40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560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138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130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507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386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4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191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04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743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042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0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3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50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99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02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Many states +</a:t>
            </a:r>
            <a:r>
              <a:rPr lang="nl-NL" baseline="0" dirty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560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Talk</a:t>
            </a:r>
            <a:r>
              <a:rPr lang="nl-NL" baseline="0" dirty="0"/>
              <a:t> about time running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21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0433-150C-447F-9FFC-AF24AA8E2DE9}" type="datetime1">
              <a:rPr lang="nl-NL" smtClean="0"/>
              <a:pPr/>
              <a:t>3-7-2018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AC46-674D-4E4A-A028-7F0C6C230921}" type="datetime1">
              <a:rPr lang="nl-NL" smtClean="0"/>
              <a:pPr/>
              <a:t>3-7-2018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9564-2026-4974-AD2F-20BD4F973867}" type="datetime1">
              <a:rPr lang="nl-NL" smtClean="0"/>
              <a:pPr/>
              <a:t>3-7-2018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749A-1546-454C-BB68-60CBF38B78B2}" type="datetime1">
              <a:rPr lang="nl-NL" smtClean="0"/>
              <a:pPr/>
              <a:t>3-7-2018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326-F20E-4FB1-AB68-E3C700D0A079}" type="datetime1">
              <a:rPr lang="nl-NL" smtClean="0"/>
              <a:pPr/>
              <a:t>3-7-2018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7776-E099-4984-8B60-76848BAB2E26}" type="datetime1">
              <a:rPr lang="nl-NL" smtClean="0"/>
              <a:pPr/>
              <a:t>3-7-2018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4E57-A175-4B7F-99D1-3F7763BF2709}" type="datetime1">
              <a:rPr lang="nl-NL" smtClean="0"/>
              <a:pPr/>
              <a:t>3-7-2018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CF1D-D203-42D2-9024-C11945ED8C09}" type="datetime1">
              <a:rPr lang="nl-NL" smtClean="0"/>
              <a:pPr/>
              <a:t>3-7-2018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D4-ADBC-4B47-A8A5-0D08DA2649AF}" type="datetime1">
              <a:rPr lang="nl-NL" smtClean="0"/>
              <a:pPr/>
              <a:t>3-7-2018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D93F-3442-4693-93B6-87F31361A5E8}" type="datetime1">
              <a:rPr lang="nl-NL" smtClean="0"/>
              <a:pPr/>
              <a:t>3-7-2018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6A3B-B161-406A-8D19-8D7F6B6D71CB}" type="datetime1">
              <a:rPr lang="nl-NL" smtClean="0"/>
              <a:pPr/>
              <a:t>3-7-2018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8110B8A-84FA-41C6-8A41-CD6B6025AECB}" type="datetime1">
              <a:rPr lang="nl-NL" smtClean="0"/>
              <a:pPr/>
              <a:t>3-7-2018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gfae.usc.es/~holoquark2018/themes/business/images/slide-image-1.jpg">
            <a:extLst>
              <a:ext uri="{FF2B5EF4-FFF2-40B4-BE49-F238E27FC236}">
                <a16:creationId xmlns:a16="http://schemas.microsoft.com/office/drawing/2014/main" id="{542A673D-760F-4336-A74A-03A60CA87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33" y="3358212"/>
            <a:ext cx="3849767" cy="349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95400" y="1447800"/>
            <a:ext cx="10034614" cy="695607"/>
          </a:xfrm>
        </p:spPr>
        <p:txBody>
          <a:bodyPr>
            <a:noAutofit/>
          </a:bodyPr>
          <a:lstStyle/>
          <a:p>
            <a:pPr algn="r"/>
            <a:r>
              <a:rPr lang="en-US" sz="2900" b="1" dirty="0">
                <a:latin typeface="Tw Cen MT Condensed" pitchFamily="34" charset="0"/>
              </a:rPr>
              <a:t>Jet energy loss in a flowing plasma</a:t>
            </a:r>
            <a:endParaRPr lang="nl-NL" sz="2900" b="1" dirty="0">
              <a:latin typeface="Tw Cen MT Condense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2167880"/>
            <a:ext cx="9038728" cy="471494"/>
          </a:xfrm>
        </p:spPr>
        <p:txBody>
          <a:bodyPr>
            <a:noAutofit/>
          </a:bodyPr>
          <a:lstStyle/>
          <a:p>
            <a:pPr algn="r"/>
            <a:r>
              <a:rPr lang="en-US" sz="1800" b="1" spc="-80" dirty="0">
                <a:latin typeface="Tw Cen MT" pitchFamily="34" charset="0"/>
                <a:ea typeface="+mj-ea"/>
                <a:cs typeface="+mj-cs"/>
              </a:rPr>
              <a:t>Combining QCD, strings, null geodesics and viscous hydro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1544" y="5719227"/>
            <a:ext cx="68762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700" b="1" dirty="0">
                <a:solidFill>
                  <a:schemeClr val="bg1"/>
                </a:solidFill>
              </a:rPr>
              <a:t>Wilke van der Schee</a:t>
            </a:r>
          </a:p>
          <a:p>
            <a:pPr algn="r"/>
            <a:endParaRPr lang="nl-NL" sz="1700" dirty="0">
              <a:solidFill>
                <a:schemeClr val="bg1"/>
              </a:solidFill>
            </a:endParaRPr>
          </a:p>
          <a:p>
            <a:pPr algn="r"/>
            <a:r>
              <a:rPr lang="en-US" sz="1700" dirty="0" err="1">
                <a:solidFill>
                  <a:schemeClr val="bg1"/>
                </a:solidFill>
              </a:rPr>
              <a:t>HoloQuark</a:t>
            </a:r>
            <a:r>
              <a:rPr lang="en-US" sz="1700" dirty="0">
                <a:solidFill>
                  <a:schemeClr val="bg1"/>
                </a:solidFill>
              </a:rPr>
              <a:t> 2018</a:t>
            </a:r>
          </a:p>
          <a:p>
            <a:pPr algn="r"/>
            <a:r>
              <a:rPr lang="en-US" sz="1700" dirty="0">
                <a:solidFill>
                  <a:schemeClr val="bg1"/>
                </a:solidFill>
              </a:rPr>
              <a:t>Santiago de Compostela, 4 July 2018</a:t>
            </a:r>
            <a:endParaRPr lang="nl-NL" sz="17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33400" y="2667000"/>
            <a:ext cx="929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With Jasmine Brewer, Krishna Rajagopal and Andrey Sadofyev</a:t>
            </a:r>
          </a:p>
          <a:p>
            <a:pPr algn="r"/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1602.04187 (PRL), 1710.03237 and to appear</a:t>
            </a:r>
          </a:p>
          <a:p>
            <a:pPr algn="r"/>
            <a:endParaRPr lang="nl-N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 descr="http://web.mit.edu/icl/MIT%20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22654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3672840"/>
            <a:ext cx="9144000" cy="3474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200" y="66117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(slowed down by 10</a:t>
            </a:r>
            <a:r>
              <a:rPr lang="en-US" sz="1000" baseline="30000" dirty="0"/>
              <a:t>23</a:t>
            </a:r>
            <a:r>
              <a:rPr lang="en-US" sz="1000" dirty="0"/>
              <a:t>)</a:t>
            </a:r>
          </a:p>
        </p:txBody>
      </p:sp>
      <p:pic>
        <p:nvPicPr>
          <p:cNvPr id="10" name="Picture 9" descr="uu.jpg">
            <a:extLst>
              <a:ext uri="{FF2B5EF4-FFF2-40B4-BE49-F238E27FC236}">
                <a16:creationId xmlns:a16="http://schemas.microsoft.com/office/drawing/2014/main" id="{3EEA57BD-D415-4D37-9ECC-F179209DB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93421"/>
            <a:ext cx="27432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079"/>
            <a:ext cx="8686800" cy="672966"/>
          </a:xfrm>
        </p:spPr>
        <p:txBody>
          <a:bodyPr>
            <a:normAutofit/>
          </a:bodyPr>
          <a:lstStyle/>
          <a:p>
            <a:r>
              <a:rPr lang="en-US" dirty="0"/>
              <a:t>Jet energy loss in ads/</a:t>
            </a:r>
            <a:r>
              <a:rPr lang="en-US" dirty="0" err="1"/>
              <a:t>cft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81" y="680484"/>
            <a:ext cx="8531352" cy="531452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Leads to (simplified) model for jet evolution</a:t>
            </a:r>
          </a:p>
          <a:p>
            <a:pPr lvl="1"/>
            <a:r>
              <a:rPr lang="en-US" dirty="0"/>
              <a:t>String segments quickly follow null geodesics in semi-universal way</a:t>
            </a:r>
          </a:p>
          <a:p>
            <a:pPr lvl="1"/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track </a:t>
            </a:r>
            <a:r>
              <a:rPr lang="nl-NL" dirty="0" err="1"/>
              <a:t>null</a:t>
            </a:r>
            <a:r>
              <a:rPr lang="nl-NL" dirty="0"/>
              <a:t> </a:t>
            </a:r>
            <a:r>
              <a:rPr lang="nl-NL" dirty="0" err="1"/>
              <a:t>geodesics</a:t>
            </a:r>
            <a:r>
              <a:rPr lang="nl-NL" dirty="0"/>
              <a:t> </a:t>
            </a:r>
            <a:r>
              <a:rPr lang="nl-NL" dirty="0" err="1"/>
              <a:t>falling</a:t>
            </a:r>
            <a:r>
              <a:rPr lang="nl-NL" dirty="0"/>
              <a:t> in: </a:t>
            </a:r>
            <a:r>
              <a:rPr lang="nl-NL" dirty="0" err="1"/>
              <a:t>determines</a:t>
            </a:r>
            <a:r>
              <a:rPr lang="nl-NL" dirty="0"/>
              <a:t> energy </a:t>
            </a:r>
            <a:r>
              <a:rPr lang="nl-NL" dirty="0" err="1"/>
              <a:t>loss</a:t>
            </a:r>
            <a:endParaRPr lang="nl-NL" dirty="0"/>
          </a:p>
          <a:p>
            <a:pPr lvl="1"/>
            <a:r>
              <a:rPr lang="nl-NL" dirty="0"/>
              <a:t>(</a:t>
            </a:r>
            <a:r>
              <a:rPr lang="nl-NL" dirty="0" err="1"/>
              <a:t>analytic</a:t>
            </a:r>
            <a:r>
              <a:rPr lang="nl-NL" dirty="0"/>
              <a:t> </a:t>
            </a:r>
            <a:r>
              <a:rPr lang="nl-NL" dirty="0" err="1"/>
              <a:t>formula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case,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assuming</a:t>
            </a:r>
            <a:r>
              <a:rPr lang="nl-NL" dirty="0"/>
              <a:t> constant 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10</a:t>
            </a:fld>
            <a:r>
              <a:rPr lang="nl-NL" dirty="0"/>
              <a:t>/20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499"/>
            <a:ext cx="7132300" cy="198277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D3B118-7CEC-40E4-B27C-E6BBB9B73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910929"/>
            <a:ext cx="2971800" cy="16933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9D7A1FD-D9B0-4FEB-99C4-5011B297F8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2594" y="5021165"/>
            <a:ext cx="2693581" cy="1664769"/>
          </a:xfrm>
          <a:prstGeom prst="rect">
            <a:avLst/>
          </a:prstGeom>
        </p:spPr>
      </p:pic>
      <p:sp>
        <p:nvSpPr>
          <p:cNvPr id="13" name="Pijl: rechts 12">
            <a:extLst>
              <a:ext uri="{FF2B5EF4-FFF2-40B4-BE49-F238E27FC236}">
                <a16:creationId xmlns:a16="http://schemas.microsoft.com/office/drawing/2014/main" id="{FB9B2188-63CB-40A8-A5C8-D4BA15A11208}"/>
              </a:ext>
            </a:extLst>
          </p:cNvPr>
          <p:cNvSpPr/>
          <p:nvPr/>
        </p:nvSpPr>
        <p:spPr>
          <a:xfrm>
            <a:off x="4183581" y="5456697"/>
            <a:ext cx="1044495" cy="56448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590D71A4-A020-4C97-90F5-BD6F7B2F4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1779"/>
            <a:ext cx="9467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J. Brewer, K. Rajagopal, A. </a:t>
            </a:r>
            <a:r>
              <a:rPr lang="en-US" sz="1000" dirty="0" err="1"/>
              <a:t>Sadofyev</a:t>
            </a:r>
            <a:r>
              <a:rPr lang="en-US" sz="1000" dirty="0"/>
              <a:t> and WS, Jet shape modification in a holographic plasma (2017)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085C540C-DE6F-4189-AEC9-CE304519BA9A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  <p:extLst>
      <p:ext uri="{BB962C8B-B14F-4D97-AF65-F5344CB8AC3E}">
        <p14:creationId xmlns:p14="http://schemas.microsoft.com/office/powerpoint/2010/main" val="200879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672966"/>
          </a:xfrm>
        </p:spPr>
        <p:txBody>
          <a:bodyPr>
            <a:normAutofit/>
          </a:bodyPr>
          <a:lstStyle/>
          <a:p>
            <a:r>
              <a:rPr lang="en-US" dirty="0"/>
              <a:t>Varying temperature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658" y="869862"/>
            <a:ext cx="8531352" cy="59753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Energy loss depends on temperature evolution non-linearly: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sz="2100" dirty="0"/>
              <a:t>First phase agrees with (ultra)local formula (</a:t>
            </a:r>
            <a:r>
              <a:rPr lang="en-US" sz="2100" dirty="0" err="1"/>
              <a:t>Chesler</a:t>
            </a:r>
            <a:r>
              <a:rPr lang="en-US" sz="2100" dirty="0"/>
              <a:t>, Rajagopal)</a:t>
            </a:r>
          </a:p>
          <a:p>
            <a:pPr lvl="1"/>
            <a:r>
              <a:rPr lang="nl-NL" sz="2100" dirty="0" err="1"/>
              <a:t>Interesting</a:t>
            </a:r>
            <a:r>
              <a:rPr lang="nl-NL" sz="2100" dirty="0"/>
              <a:t>: (</a:t>
            </a:r>
            <a:r>
              <a:rPr lang="nl-NL" sz="2100" dirty="0" err="1"/>
              <a:t>final</a:t>
            </a:r>
            <a:r>
              <a:rPr lang="nl-NL" sz="2100" dirty="0"/>
              <a:t>) energy </a:t>
            </a:r>
            <a:r>
              <a:rPr lang="nl-NL" sz="2100" dirty="0" err="1"/>
              <a:t>loss</a:t>
            </a:r>
            <a:r>
              <a:rPr lang="nl-NL" sz="2100" dirty="0"/>
              <a:t> </a:t>
            </a:r>
            <a:r>
              <a:rPr lang="nl-NL" sz="2100" dirty="0" err="1"/>
              <a:t>much</a:t>
            </a:r>
            <a:r>
              <a:rPr lang="nl-NL" sz="2100" dirty="0"/>
              <a:t> </a:t>
            </a:r>
            <a:r>
              <a:rPr lang="nl-NL" sz="2100" dirty="0" err="1"/>
              <a:t>bigger</a:t>
            </a:r>
            <a:r>
              <a:rPr lang="nl-NL" sz="2100" dirty="0"/>
              <a:t> </a:t>
            </a:r>
            <a:r>
              <a:rPr lang="nl-NL" sz="2100" dirty="0" err="1"/>
              <a:t>for</a:t>
            </a:r>
            <a:r>
              <a:rPr lang="nl-NL" sz="2100" dirty="0"/>
              <a:t> 2nd profile</a:t>
            </a:r>
          </a:p>
          <a:p>
            <a:pPr lvl="1"/>
            <a:r>
              <a:rPr lang="en-US" sz="2100" dirty="0"/>
              <a:t>Illustrates `memory-effect’: wave function remembers evolution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11</a:t>
            </a:fld>
            <a:r>
              <a:rPr lang="nl-NL" dirty="0"/>
              <a:t>/20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5EC734-0D96-49E1-B4E6-4B1BA8FF0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5" y="1371600"/>
            <a:ext cx="6019800" cy="197498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73300AE-0F48-40C5-BCD8-42B024E6D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6" y="3429000"/>
            <a:ext cx="6019800" cy="1974986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CD9ACCEC-A498-48E2-B659-74332A65AAA2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  <p:extLst>
      <p:ext uri="{BB962C8B-B14F-4D97-AF65-F5344CB8AC3E}">
        <p14:creationId xmlns:p14="http://schemas.microsoft.com/office/powerpoint/2010/main" val="3479640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4"/>
            <a:ext cx="8686800" cy="672966"/>
          </a:xfrm>
        </p:spPr>
        <p:txBody>
          <a:bodyPr>
            <a:normAutofit/>
          </a:bodyPr>
          <a:lstStyle/>
          <a:p>
            <a:r>
              <a:rPr lang="en-US" dirty="0"/>
              <a:t>Second effect: Flow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12</a:t>
            </a:fld>
            <a:r>
              <a:rPr lang="nl-NL" dirty="0"/>
              <a:t>/20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5888ED-47E3-4E07-A98A-B59618B6AA1E}"/>
              </a:ext>
            </a:extLst>
          </p:cNvPr>
          <p:cNvSpPr txBox="1">
            <a:spLocks/>
          </p:cNvSpPr>
          <p:nvPr/>
        </p:nvSpPr>
        <p:spPr>
          <a:xfrm>
            <a:off x="457200" y="1354266"/>
            <a:ext cx="8494801" cy="554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Flow has not yet been included</a:t>
            </a:r>
          </a:p>
          <a:p>
            <a:pPr lvl="1"/>
            <a:r>
              <a:rPr lang="en-US" dirty="0"/>
              <a:t>Subtlety in geodesic equation from metric using ideal hydrodynamics:</a:t>
            </a:r>
          </a:p>
          <a:p>
            <a:pPr lvl="2"/>
            <a:r>
              <a:rPr lang="en-US" dirty="0"/>
              <a:t>Geodesic equation contains derivatives of metric</a:t>
            </a:r>
          </a:p>
          <a:p>
            <a:pPr lvl="2"/>
            <a:endParaRPr lang="en-US" sz="800" dirty="0"/>
          </a:p>
          <a:p>
            <a:pPr lvl="2"/>
            <a:r>
              <a:rPr lang="en-US" dirty="0"/>
              <a:t>Includes a term ~         , to be compared 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30000" dirty="0"/>
              <a:t>3 </a:t>
            </a:r>
            <a:r>
              <a:rPr lang="en-US" dirty="0"/>
              <a:t>(typically very small)</a:t>
            </a:r>
          </a:p>
          <a:p>
            <a:pPr lvl="2"/>
            <a:endParaRPr lang="en-US" sz="800" dirty="0"/>
          </a:p>
          <a:p>
            <a:pPr lvl="1"/>
            <a:r>
              <a:rPr lang="en-US" dirty="0"/>
              <a:t>Two solutions: use viscous hydrodynamics (term cancels), or ignore gradients on level of geodesic equation (as opposed to metric, easier)</a:t>
            </a:r>
          </a:p>
          <a:p>
            <a:endParaRPr lang="en-US" dirty="0"/>
          </a:p>
          <a:p>
            <a:r>
              <a:rPr lang="en-US" dirty="0"/>
              <a:t>Final formula for geodesics in ideal hydrodynamics: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b="0" dirty="0"/>
              <a:t>(full formula including Z’ and viscous terms is known but longer)</a:t>
            </a:r>
          </a:p>
          <a:p>
            <a:pPr lvl="1"/>
            <a:endParaRPr lang="en-US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D83B5C6-2C74-4C7A-9FA4-6541A64C59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7900" y="2585548"/>
            <a:ext cx="506539" cy="45720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F2D3DCC-33A6-429E-A2FB-080437F28B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4645665"/>
            <a:ext cx="5410200" cy="84389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D8795EA-9404-4F7A-9303-E4FDF4580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987430"/>
            <a:ext cx="5410200" cy="661131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3A18605E-C799-42FB-AC6A-A1A92C6CB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1779"/>
            <a:ext cx="9467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err="1"/>
              <a:t>Sayantani</a:t>
            </a:r>
            <a:r>
              <a:rPr lang="en-US" sz="1000" dirty="0"/>
              <a:t> Bhattacharyya, Veronika </a:t>
            </a:r>
            <a:r>
              <a:rPr lang="en-US" sz="1000" dirty="0" err="1"/>
              <a:t>Hubeny</a:t>
            </a:r>
            <a:r>
              <a:rPr lang="en-US" sz="1000" dirty="0"/>
              <a:t>, Shiraz </a:t>
            </a:r>
            <a:r>
              <a:rPr lang="en-US" sz="1000" dirty="0" err="1"/>
              <a:t>Minwalla</a:t>
            </a:r>
            <a:r>
              <a:rPr lang="en-US" sz="1000" dirty="0"/>
              <a:t> and Mukund </a:t>
            </a:r>
            <a:r>
              <a:rPr lang="en-US" sz="1000" dirty="0" err="1"/>
              <a:t>Rangamani</a:t>
            </a:r>
            <a:r>
              <a:rPr lang="en-US" sz="1000" dirty="0"/>
              <a:t>, Nonlinear Fluid Dynamics from Gravity (2007)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2C92F1BC-9201-4598-BB06-2D7F698A8B4D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  <p:extLst>
      <p:ext uri="{BB962C8B-B14F-4D97-AF65-F5344CB8AC3E}">
        <p14:creationId xmlns:p14="http://schemas.microsoft.com/office/powerpoint/2010/main" val="187476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4"/>
            <a:ext cx="8686800" cy="672966"/>
          </a:xfrm>
        </p:spPr>
        <p:txBody>
          <a:bodyPr>
            <a:normAutofit/>
          </a:bodyPr>
          <a:lstStyle/>
          <a:p>
            <a:r>
              <a:rPr lang="en-US" dirty="0"/>
              <a:t>Second effect: Flow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13</a:t>
            </a:fld>
            <a:r>
              <a:rPr lang="nl-NL" dirty="0"/>
              <a:t>/20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5888ED-47E3-4E07-A98A-B59618B6AA1E}"/>
              </a:ext>
            </a:extLst>
          </p:cNvPr>
          <p:cNvSpPr txBox="1">
            <a:spLocks/>
          </p:cNvSpPr>
          <p:nvPr/>
        </p:nvSpPr>
        <p:spPr>
          <a:xfrm>
            <a:off x="457200" y="1354266"/>
            <a:ext cx="8494801" cy="554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Final formula for geodesics in ideal hydrodynamics: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endParaRPr lang="en-US" dirty="0"/>
          </a:p>
          <a:p>
            <a:r>
              <a:rPr lang="en-US" b="0" dirty="0"/>
              <a:t>(Z’’ essential for energy loss, but not proportional to energy loss)</a:t>
            </a:r>
          </a:p>
          <a:p>
            <a:r>
              <a:rPr lang="en-US" dirty="0"/>
              <a:t>Corrections due to viscosity: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F2D3DCC-33A6-429E-A2FB-080437F28B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151" y="1752600"/>
            <a:ext cx="4885149" cy="76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C653D6F-6470-4025-A7BD-499A2736C5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35631"/>
            <a:ext cx="3825875" cy="235348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5165924-999B-4931-8CE6-C4BFCB31C63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6035452"/>
            <a:ext cx="5435600" cy="565087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C59A317D-4806-47FC-8A13-A019BE48C77A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  <p:extLst>
      <p:ext uri="{BB962C8B-B14F-4D97-AF65-F5344CB8AC3E}">
        <p14:creationId xmlns:p14="http://schemas.microsoft.com/office/powerpoint/2010/main" val="22793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4"/>
            <a:ext cx="8686800" cy="672966"/>
          </a:xfrm>
        </p:spPr>
        <p:txBody>
          <a:bodyPr>
            <a:normAutofit/>
          </a:bodyPr>
          <a:lstStyle/>
          <a:p>
            <a:r>
              <a:rPr lang="en-US" dirty="0"/>
              <a:t>Results in </a:t>
            </a:r>
            <a:r>
              <a:rPr lang="en-US" dirty="0" err="1"/>
              <a:t>Gubser</a:t>
            </a:r>
            <a:r>
              <a:rPr lang="en-US" dirty="0"/>
              <a:t> flow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14</a:t>
            </a:fld>
            <a:r>
              <a:rPr lang="nl-NL" dirty="0"/>
              <a:t>/20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5888ED-47E3-4E07-A98A-B59618B6AA1E}"/>
              </a:ext>
            </a:extLst>
          </p:cNvPr>
          <p:cNvSpPr txBox="1">
            <a:spLocks/>
          </p:cNvSpPr>
          <p:nvPr/>
        </p:nvSpPr>
        <p:spPr>
          <a:xfrm>
            <a:off x="457200" y="1354266"/>
            <a:ext cx="8494801" cy="554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Resulting energy loss in (analytic) simple model for central collision</a:t>
            </a:r>
          </a:p>
          <a:p>
            <a:r>
              <a:rPr lang="en-US" sz="1800" b="0" dirty="0"/>
              <a:t>     Compare no flow, ideal and viscous	        different starting points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Flow has extremely important effect, doubling stopping distance</a:t>
            </a:r>
          </a:p>
          <a:p>
            <a:pPr lvl="2"/>
            <a:endParaRPr lang="en-US" sz="700" dirty="0"/>
          </a:p>
          <a:p>
            <a:pPr lvl="2"/>
            <a:r>
              <a:rPr lang="en-US" dirty="0"/>
              <a:t>Recall old result:</a:t>
            </a:r>
          </a:p>
          <a:p>
            <a:pPr lvl="2"/>
            <a:endParaRPr lang="en-US" sz="700" dirty="0"/>
          </a:p>
          <a:p>
            <a:pPr lvl="1"/>
            <a:r>
              <a:rPr lang="en-US" dirty="0"/>
              <a:t>Corrections due to gradients significant, but small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B704BA-0CD6-4330-BB8F-ADA56B10C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208" y="2210107"/>
            <a:ext cx="3456561" cy="243778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159A672-FEBE-40B9-A444-9608B3638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8290" y="2286000"/>
            <a:ext cx="3524190" cy="243778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07CF24F-0836-4E9D-ABA7-8D294CB111C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4968" y="5155815"/>
            <a:ext cx="2646644" cy="579141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DDA5DD12-87F9-490E-8AD5-C7FD12C8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7693"/>
            <a:ext cx="9467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200" dirty="0">
              <a:latin typeface="Tw Cen MT" pitchFamily="34" charset="0"/>
            </a:endParaRPr>
          </a:p>
          <a:p>
            <a:r>
              <a:rPr lang="it-IT" sz="1200" dirty="0">
                <a:latin typeface="Tw Cen MT" pitchFamily="34" charset="0"/>
              </a:rPr>
              <a:t>P.M. Chesler, K. Jensen, A. Karch and L.G. Yaffe, </a:t>
            </a:r>
            <a:r>
              <a:rPr lang="en-US" sz="1200" dirty="0">
                <a:latin typeface="Tw Cen MT" pitchFamily="34" charset="0"/>
              </a:rPr>
              <a:t>Light quark energy loss in strongly-coupled N = 4 supersymmetric Yang-Mills plasma (2008)</a:t>
            </a:r>
          </a:p>
          <a:p>
            <a:r>
              <a:rPr lang="en-US" sz="1200" dirty="0">
                <a:latin typeface="Tw Cen MT" pitchFamily="34" charset="0"/>
              </a:rPr>
              <a:t>Andrej </a:t>
            </a:r>
            <a:r>
              <a:rPr lang="en-US" sz="1200" dirty="0" err="1">
                <a:latin typeface="Tw Cen MT" pitchFamily="34" charset="0"/>
              </a:rPr>
              <a:t>Ficnar</a:t>
            </a:r>
            <a:r>
              <a:rPr lang="en-US" sz="1200" dirty="0">
                <a:latin typeface="Tw Cen MT" pitchFamily="34" charset="0"/>
              </a:rPr>
              <a:t> and Steven </a:t>
            </a:r>
            <a:r>
              <a:rPr lang="en-US" sz="1200" dirty="0" err="1">
                <a:latin typeface="Tw Cen MT" pitchFamily="34" charset="0"/>
              </a:rPr>
              <a:t>Gubser</a:t>
            </a:r>
            <a:r>
              <a:rPr lang="en-US" sz="1200" dirty="0">
                <a:latin typeface="Tw Cen MT" pitchFamily="34" charset="0"/>
              </a:rPr>
              <a:t>, Finite momentum at string endpoints (2013)</a:t>
            </a:r>
          </a:p>
          <a:p>
            <a:endParaRPr lang="it-IT" sz="1200" dirty="0">
              <a:latin typeface="Tw Cen MT" pitchFamily="34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BCEF0B0E-17BA-4090-B5F8-29B5926C48E4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  <p:extLst>
      <p:ext uri="{BB962C8B-B14F-4D97-AF65-F5344CB8AC3E}">
        <p14:creationId xmlns:p14="http://schemas.microsoft.com/office/powerpoint/2010/main" val="2788641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4"/>
            <a:ext cx="8686800" cy="672966"/>
          </a:xfrm>
        </p:spPr>
        <p:txBody>
          <a:bodyPr>
            <a:normAutofit/>
          </a:bodyPr>
          <a:lstStyle/>
          <a:p>
            <a:r>
              <a:rPr lang="en-US" dirty="0"/>
              <a:t>A simple algorithm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15</a:t>
            </a:fld>
            <a:r>
              <a:rPr lang="nl-NL" dirty="0"/>
              <a:t>/20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5888ED-47E3-4E07-A98A-B59618B6AA1E}"/>
              </a:ext>
            </a:extLst>
          </p:cNvPr>
          <p:cNvSpPr txBox="1">
            <a:spLocks/>
          </p:cNvSpPr>
          <p:nvPr/>
        </p:nvSpPr>
        <p:spPr>
          <a:xfrm>
            <a:off x="457200" y="1354266"/>
            <a:ext cx="8494801" cy="554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loss from </a:t>
            </a:r>
            <a:r>
              <a:rPr lang="en-US" dirty="0" err="1"/>
              <a:t>AdS</a:t>
            </a:r>
            <a:r>
              <a:rPr lang="en-US" dirty="0"/>
              <a:t>/CFT in a dynamic setting</a:t>
            </a:r>
          </a:p>
          <a:p>
            <a:pPr lvl="1"/>
            <a:r>
              <a:rPr lang="en-US" dirty="0"/>
              <a:t>Start with several string segments at boundary (~20), with different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Z’</a:t>
            </a:r>
          </a:p>
          <a:p>
            <a:pPr lvl="2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Z’</a:t>
            </a:r>
            <a:r>
              <a:rPr lang="en-US" dirty="0"/>
              <a:t> of endpoint is determined by </a:t>
            </a:r>
            <a:r>
              <a:rPr lang="en-US" dirty="0" err="1"/>
              <a:t>pQCD</a:t>
            </a:r>
            <a:r>
              <a:rPr lang="en-US" dirty="0"/>
              <a:t> opening angle of q/g</a:t>
            </a:r>
            <a:endParaRPr lang="en-US" sz="800" dirty="0"/>
          </a:p>
          <a:p>
            <a:pPr lvl="2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Z’</a:t>
            </a:r>
            <a:r>
              <a:rPr lang="en-US" dirty="0"/>
              <a:t> of other segments is taken from semi-universal curve (slide 6)</a:t>
            </a:r>
          </a:p>
          <a:p>
            <a:pPr marL="914400" lvl="2" indent="0">
              <a:buNone/>
            </a:pPr>
            <a:endParaRPr lang="en-US" sz="800" dirty="0"/>
          </a:p>
          <a:p>
            <a:pPr lvl="1"/>
            <a:r>
              <a:rPr lang="en-US" dirty="0"/>
              <a:t>Evolve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Z(t) </a:t>
            </a:r>
            <a:r>
              <a:rPr lang="en-US" dirty="0"/>
              <a:t>according to simple differential equation</a:t>
            </a:r>
          </a:p>
          <a:p>
            <a:pPr lvl="1"/>
            <a:r>
              <a:rPr lang="en-US" dirty="0"/>
              <a:t>Straightforward to determine energy outside horizon</a:t>
            </a:r>
          </a:p>
          <a:p>
            <a:endParaRPr lang="en-US" dirty="0"/>
          </a:p>
          <a:p>
            <a:r>
              <a:rPr lang="en-US" dirty="0"/>
              <a:t>Main difference with current </a:t>
            </a:r>
            <a:r>
              <a:rPr lang="en-US" dirty="0" err="1"/>
              <a:t>dE</a:t>
            </a:r>
            <a:r>
              <a:rPr lang="en-US" dirty="0"/>
              <a:t>/dx approaches:</a:t>
            </a:r>
          </a:p>
          <a:p>
            <a:pPr lvl="1"/>
            <a:r>
              <a:rPr lang="en-US" dirty="0"/>
              <a:t>Need to keep track of ~20 variables per </a:t>
            </a:r>
            <a:r>
              <a:rPr lang="en-US" dirty="0" err="1"/>
              <a:t>parton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i.e. </a:t>
            </a:r>
            <a:r>
              <a:rPr lang="en-US" dirty="0" err="1"/>
              <a:t>parton</a:t>
            </a:r>
            <a:r>
              <a:rPr lang="en-US" dirty="0"/>
              <a:t> wave function more complicated than just energy</a:t>
            </a:r>
          </a:p>
          <a:p>
            <a:pPr lvl="1"/>
            <a:r>
              <a:rPr lang="en-US" dirty="0"/>
              <a:t>2nd order equation: memory effect</a:t>
            </a:r>
          </a:p>
          <a:p>
            <a:pPr lvl="2"/>
            <a:r>
              <a:rPr lang="en-US" dirty="0"/>
              <a:t>Perhaps similar to L</a:t>
            </a:r>
            <a:r>
              <a:rPr lang="en-US" baseline="30000" dirty="0"/>
              <a:t>2</a:t>
            </a:r>
            <a:r>
              <a:rPr lang="en-US" dirty="0"/>
              <a:t> or L</a:t>
            </a:r>
            <a:r>
              <a:rPr lang="en-US" baseline="30000" dirty="0"/>
              <a:t>3</a:t>
            </a:r>
            <a:r>
              <a:rPr lang="en-US" dirty="0"/>
              <a:t> scaling of current approaches</a:t>
            </a:r>
          </a:p>
          <a:p>
            <a:pPr lvl="1"/>
            <a:r>
              <a:rPr lang="en-US" dirty="0"/>
              <a:t>Relatively non-linear interplay of E(x) versus T(t) and v(t)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84628A0-0338-476A-BA9B-045D323D60FB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  <p:extLst>
      <p:ext uri="{BB962C8B-B14F-4D97-AF65-F5344CB8AC3E}">
        <p14:creationId xmlns:p14="http://schemas.microsoft.com/office/powerpoint/2010/main" val="32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4"/>
            <a:ext cx="8686800" cy="67296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</a:t>
            </a:r>
            <a:r>
              <a:rPr lang="en-US" baseline="30000" dirty="0" err="1"/>
              <a:t>jet</a:t>
            </a:r>
            <a:r>
              <a:rPr lang="en-US" baseline="-25000" dirty="0" err="1"/>
              <a:t>AA</a:t>
            </a:r>
            <a:r>
              <a:rPr lang="en-US" dirty="0"/>
              <a:t> coming from new formula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16</a:t>
            </a:fld>
            <a:r>
              <a:rPr lang="nl-NL" dirty="0"/>
              <a:t>/20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5888ED-47E3-4E07-A98A-B59618B6AA1E}"/>
              </a:ext>
            </a:extLst>
          </p:cNvPr>
          <p:cNvSpPr txBox="1">
            <a:spLocks/>
          </p:cNvSpPr>
          <p:nvPr/>
        </p:nvSpPr>
        <p:spPr>
          <a:xfrm>
            <a:off x="457200" y="1354266"/>
            <a:ext cx="8494801" cy="554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 on nuclear modification factor</a:t>
            </a:r>
          </a:p>
          <a:p>
            <a:pPr lvl="1"/>
            <a:r>
              <a:rPr lang="en-US" dirty="0"/>
              <a:t>Overall scaling somewhat arbitrary, determined by free parameter</a:t>
            </a:r>
          </a:p>
          <a:p>
            <a:pPr lvl="1"/>
            <a:r>
              <a:rPr lang="en-US" dirty="0"/>
              <a:t>Effect of including flow significant, viscous contribution smaller</a:t>
            </a:r>
          </a:p>
          <a:p>
            <a:pPr lvl="1"/>
            <a:r>
              <a:rPr lang="en-US" dirty="0"/>
              <a:t>Result quite similar to hybrid model, but different physics input: dynamic temperature + varying string initial conditions from </a:t>
            </a:r>
            <a:r>
              <a:rPr lang="en-US" dirty="0" err="1"/>
              <a:t>pQCD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8368938B-489A-4E18-AB24-153AD6A3BB01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E040118-485F-4F90-8E04-5F4B3E24E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46" y="3581400"/>
            <a:ext cx="4507434" cy="28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4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4"/>
            <a:ext cx="8686800" cy="672966"/>
          </a:xfrm>
        </p:spPr>
        <p:txBody>
          <a:bodyPr>
            <a:normAutofit/>
          </a:bodyPr>
          <a:lstStyle/>
          <a:p>
            <a:r>
              <a:rPr lang="en-US" dirty="0"/>
              <a:t>Modified jet shapes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17</a:t>
            </a:fld>
            <a:r>
              <a:rPr lang="nl-NL" dirty="0"/>
              <a:t>/20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5888ED-47E3-4E07-A98A-B59618B6AA1E}"/>
              </a:ext>
            </a:extLst>
          </p:cNvPr>
          <p:cNvSpPr txBox="1">
            <a:spLocks/>
          </p:cNvSpPr>
          <p:nvPr/>
        </p:nvSpPr>
        <p:spPr>
          <a:xfrm>
            <a:off x="457200" y="1182793"/>
            <a:ext cx="8494801" cy="554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Jet shapes have interesting interplay:</a:t>
            </a:r>
          </a:p>
          <a:p>
            <a:pPr lvl="1"/>
            <a:r>
              <a:rPr lang="en-US" dirty="0"/>
              <a:t>Jets can get wider due to black hole</a:t>
            </a:r>
          </a:p>
          <a:p>
            <a:pPr lvl="1"/>
            <a:r>
              <a:rPr lang="en-US" dirty="0"/>
              <a:t>Selection effect: narrower jets more likely to survive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Now new effect: </a:t>
            </a:r>
            <a:r>
              <a:rPr lang="en-US" i="1" dirty="0"/>
              <a:t>similar but smaller with jets in flow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8368938B-489A-4E18-AB24-153AD6A3BB01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A1F1B33-C08E-48F3-9C85-CB81EEF9F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6" y="3364442"/>
            <a:ext cx="6117892" cy="336147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81BB52-C160-420B-BA17-C93AAF963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524" y="3364442"/>
            <a:ext cx="2057400" cy="19716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E4B8E46-2F5E-43D4-BC68-F4BA79210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601" y="1798704"/>
            <a:ext cx="2057400" cy="13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41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4"/>
            <a:ext cx="8686800" cy="672966"/>
          </a:xfrm>
        </p:spPr>
        <p:txBody>
          <a:bodyPr>
            <a:normAutofit/>
          </a:bodyPr>
          <a:lstStyle/>
          <a:p>
            <a:r>
              <a:rPr lang="en-US" sz="2900" dirty="0"/>
              <a:t>Modified Jet width distributions</a:t>
            </a:r>
            <a:endParaRPr lang="nl-NL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18</a:t>
            </a:fld>
            <a:r>
              <a:rPr lang="nl-NL" dirty="0"/>
              <a:t>/20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5888ED-47E3-4E07-A98A-B59618B6AA1E}"/>
              </a:ext>
            </a:extLst>
          </p:cNvPr>
          <p:cNvSpPr txBox="1">
            <a:spLocks/>
          </p:cNvSpPr>
          <p:nvPr/>
        </p:nvSpPr>
        <p:spPr>
          <a:xfrm>
            <a:off x="457200" y="1354266"/>
            <a:ext cx="8494801" cy="554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Jet shapes become narrower: jet width distribution</a:t>
            </a:r>
          </a:p>
          <a:p>
            <a:pPr lvl="1"/>
            <a:r>
              <a:rPr lang="en-US" dirty="0"/>
              <a:t>Can also compare with original pp ‘truth’ jet width</a:t>
            </a:r>
          </a:p>
          <a:p>
            <a:pPr lvl="1"/>
            <a:r>
              <a:rPr lang="en-US" dirty="0"/>
              <a:t>Even individual jets can become narrower</a:t>
            </a:r>
            <a:endParaRPr lang="en-U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/>
              <a:t>Only for intermediate widths and intermediate energy losses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CBD68F1-B8DB-4C4F-8343-DD827F040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4" y="3247015"/>
            <a:ext cx="3874910" cy="262525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EF7E8D9A-9C59-43A3-8C89-9C72315FD219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80387E8-5CDB-4610-A299-16DDE8109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54" y="3247015"/>
            <a:ext cx="3763802" cy="262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07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04"/>
            <a:ext cx="8686800" cy="672966"/>
          </a:xfrm>
        </p:spPr>
        <p:txBody>
          <a:bodyPr>
            <a:normAutofit/>
          </a:bodyPr>
          <a:lstStyle/>
          <a:p>
            <a:r>
              <a:rPr lang="en-US" sz="2900" dirty="0"/>
              <a:t>Energy loss versus temperature</a:t>
            </a:r>
            <a:endParaRPr lang="nl-NL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19</a:t>
            </a:fld>
            <a:r>
              <a:rPr lang="nl-NL" dirty="0"/>
              <a:t>/20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5888ED-47E3-4E07-A98A-B59618B6AA1E}"/>
              </a:ext>
            </a:extLst>
          </p:cNvPr>
          <p:cNvSpPr txBox="1">
            <a:spLocks/>
          </p:cNvSpPr>
          <p:nvPr/>
        </p:nvSpPr>
        <p:spPr>
          <a:xfrm>
            <a:off x="457200" y="1354266"/>
            <a:ext cx="8494801" cy="554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Are there semi-general lessons for this energy loss?</a:t>
            </a:r>
          </a:p>
          <a:p>
            <a:pPr lvl="1"/>
            <a:r>
              <a:rPr lang="en-US" dirty="0"/>
              <a:t>Try extracting dependence </a:t>
            </a:r>
            <a:r>
              <a:rPr lang="en-US" dirty="0" err="1"/>
              <a:t>dE</a:t>
            </a:r>
            <a:r>
              <a:rPr lang="en-US" dirty="0"/>
              <a:t>/dx on temperature: rescale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by </a:t>
            </a:r>
          </a:p>
          <a:p>
            <a:pPr lvl="1"/>
            <a:r>
              <a:rPr lang="en-US" dirty="0"/>
              <a:t>Numerical finding: different curves collapse when scaling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2"/>
            <a:r>
              <a:rPr lang="en-US" dirty="0"/>
              <a:t>Up to point where particular jet loses all energy: early time scaling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(fairly robust, but scaling somewhat dependent on semi-universal curve, e.g. result from different black line gives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CBD68F1-B8DB-4C4F-8343-DD827F040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4033" y="3013548"/>
            <a:ext cx="4522823" cy="262525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173ACE7-A143-4C78-8AFD-1837E87FA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924" y="1828800"/>
            <a:ext cx="266700" cy="32861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EF7E8D9A-9C59-43A3-8C89-9C72315FD219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  <p:extLst>
      <p:ext uri="{BB962C8B-B14F-4D97-AF65-F5344CB8AC3E}">
        <p14:creationId xmlns:p14="http://schemas.microsoft.com/office/powerpoint/2010/main" val="133119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95082"/>
          </a:xfrm>
        </p:spPr>
        <p:txBody>
          <a:bodyPr/>
          <a:lstStyle/>
          <a:p>
            <a:r>
              <a:rPr lang="en-US" dirty="0"/>
              <a:t>Outline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8531352" cy="47811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Motivation, early work and recent progress</a:t>
            </a:r>
          </a:p>
          <a:p>
            <a:pPr lvl="1"/>
            <a:r>
              <a:rPr lang="en-US" sz="2100" dirty="0"/>
              <a:t>(weakly coupled) jet energy interacts strongly with QGP</a:t>
            </a:r>
          </a:p>
          <a:p>
            <a:pPr lvl="1"/>
            <a:r>
              <a:rPr lang="nl-NL" sz="2100" dirty="0"/>
              <a:t>Succesfully matches observations in hybrid model</a:t>
            </a:r>
          </a:p>
          <a:p>
            <a:pPr lvl="1"/>
            <a:r>
              <a:rPr lang="en-US" sz="2100" dirty="0"/>
              <a:t>From production (</a:t>
            </a:r>
            <a:r>
              <a:rPr lang="en-US" sz="2100" dirty="0" err="1"/>
              <a:t>pQCD</a:t>
            </a:r>
            <a:r>
              <a:rPr lang="en-US" sz="2100" dirty="0"/>
              <a:t>) to strings to null geodesics in </a:t>
            </a:r>
            <a:r>
              <a:rPr lang="en-US" sz="2100" dirty="0" err="1"/>
              <a:t>AdS</a:t>
            </a:r>
            <a:endParaRPr lang="nl-NL" sz="2100" dirty="0"/>
          </a:p>
          <a:p>
            <a:pPr marL="0" indent="0">
              <a:buNone/>
            </a:pPr>
            <a:endParaRPr lang="nl-NL" dirty="0"/>
          </a:p>
          <a:p>
            <a:r>
              <a:rPr lang="en-US" dirty="0"/>
              <a:t>A simple model</a:t>
            </a:r>
          </a:p>
          <a:p>
            <a:pPr lvl="1"/>
            <a:r>
              <a:rPr lang="en-US" dirty="0"/>
              <a:t>Two simple examples: energy loss has memory</a:t>
            </a:r>
          </a:p>
          <a:p>
            <a:pPr lvl="1"/>
            <a:r>
              <a:rPr lang="nl-NL" dirty="0"/>
              <a:t>Null geodesics in viscous hydrodynamics: formula + subtlety</a:t>
            </a:r>
          </a:p>
          <a:p>
            <a:pPr lvl="1"/>
            <a:r>
              <a:rPr lang="nl-NL" dirty="0"/>
              <a:t>Going with or against the flow</a:t>
            </a:r>
          </a:p>
          <a:p>
            <a:pPr lvl="1"/>
            <a:r>
              <a:rPr lang="nl-NL" dirty="0"/>
              <a:t>Jet </a:t>
            </a:r>
            <a:r>
              <a:rPr lang="nl-NL" dirty="0" err="1"/>
              <a:t>shapes</a:t>
            </a:r>
            <a:r>
              <a:rPr lang="nl-NL" dirty="0"/>
              <a:t> &amp; </a:t>
            </a:r>
            <a:r>
              <a:rPr lang="nl-NL" dirty="0" err="1"/>
              <a:t>temperature</a:t>
            </a:r>
            <a:r>
              <a:rPr lang="nl-NL" dirty="0"/>
              <a:t> dependence in Gubser flow</a:t>
            </a:r>
          </a:p>
          <a:p>
            <a:pPr marL="0" indent="0">
              <a:buNone/>
            </a:pPr>
            <a:endParaRPr lang="nl-NL" dirty="0"/>
          </a:p>
          <a:p>
            <a:r>
              <a:rPr lang="en-US" dirty="0"/>
              <a:t>Preliminary results and an easy implementation</a:t>
            </a:r>
          </a:p>
          <a:p>
            <a:pPr lvl="1"/>
            <a:r>
              <a:rPr lang="en-US" dirty="0"/>
              <a:t>Goal is to provide energy loss formalism valid for flowing plasma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</a:t>
            </a:fld>
            <a:r>
              <a:rPr lang="nl-NL" dirty="0"/>
              <a:t>/20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0B88233-2960-409F-BD56-76F4CEE1C9AE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19" y="178078"/>
            <a:ext cx="5791200" cy="609282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419" y="817878"/>
            <a:ext cx="8854581" cy="5791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Strong versus weak coupling</a:t>
            </a:r>
          </a:p>
          <a:p>
            <a:pPr lvl="1"/>
            <a:r>
              <a:rPr lang="en-US" dirty="0"/>
              <a:t>Strings provide well-defined first-principle computation at strong coupling</a:t>
            </a:r>
          </a:p>
          <a:p>
            <a:pPr lvl="2"/>
            <a:r>
              <a:rPr lang="en-US" dirty="0"/>
              <a:t>Interaction with medium may well be strongly coupled</a:t>
            </a:r>
          </a:p>
          <a:p>
            <a:pPr lvl="1"/>
            <a:r>
              <a:rPr lang="en-US" dirty="0"/>
              <a:t>Limitations are clear: q/g production is described by </a:t>
            </a:r>
            <a:r>
              <a:rPr lang="en-US" dirty="0" err="1"/>
              <a:t>pQCD</a:t>
            </a:r>
            <a:endParaRPr lang="en-US" dirty="0"/>
          </a:p>
          <a:p>
            <a:pPr lvl="2"/>
            <a:r>
              <a:rPr lang="en-US" dirty="0"/>
              <a:t>Can give us insights into </a:t>
            </a:r>
            <a:r>
              <a:rPr lang="en-US" i="1" dirty="0"/>
              <a:t>initial conditions of strings</a:t>
            </a:r>
            <a:r>
              <a:rPr lang="en-US" dirty="0"/>
              <a:t>, i.e. energy + opening angle/jet width</a:t>
            </a:r>
          </a:p>
          <a:p>
            <a:pPr lvl="2"/>
            <a:r>
              <a:rPr lang="en-US" dirty="0"/>
              <a:t>Holography misses hard </a:t>
            </a:r>
            <a:r>
              <a:rPr lang="en-US" dirty="0" err="1"/>
              <a:t>splittings</a:t>
            </a:r>
            <a:r>
              <a:rPr lang="en-US" dirty="0"/>
              <a:t>: all radiation is soft, no 3</a:t>
            </a:r>
            <a:r>
              <a:rPr lang="en-US" baseline="30000" dirty="0"/>
              <a:t>rd</a:t>
            </a:r>
            <a:r>
              <a:rPr lang="en-US" dirty="0"/>
              <a:t> jets</a:t>
            </a:r>
          </a:p>
          <a:p>
            <a:pPr lvl="2"/>
            <a:r>
              <a:rPr lang="en-US" dirty="0"/>
              <a:t>Likewise extra care is needed for jet radius (R) dependence of results</a:t>
            </a:r>
          </a:p>
          <a:p>
            <a:pPr lvl="1"/>
            <a:r>
              <a:rPr lang="en-US" dirty="0"/>
              <a:t>A combination likely possible: treat all hard </a:t>
            </a:r>
            <a:r>
              <a:rPr lang="en-US" dirty="0" err="1"/>
              <a:t>splittings</a:t>
            </a:r>
            <a:r>
              <a:rPr lang="en-US" dirty="0"/>
              <a:t> (&gt;10 GeV?) in </a:t>
            </a:r>
            <a:r>
              <a:rPr lang="en-US" dirty="0" err="1"/>
              <a:t>pQCD</a:t>
            </a:r>
            <a:r>
              <a:rPr lang="en-US" dirty="0"/>
              <a:t>, then switch to strings</a:t>
            </a:r>
          </a:p>
          <a:p>
            <a:pPr marL="274320" lvl="1" indent="0">
              <a:buNone/>
            </a:pPr>
            <a:endParaRPr lang="en-US" sz="1300" dirty="0"/>
          </a:p>
          <a:p>
            <a:r>
              <a:rPr lang="en-US" dirty="0"/>
              <a:t>Provided a simple algorithm for energy loss in a dynamic flowing medium</a:t>
            </a:r>
          </a:p>
          <a:p>
            <a:pPr lvl="1"/>
            <a:r>
              <a:rPr lang="en-US" dirty="0"/>
              <a:t>Relatively straightforward implementation in e.g. Monte Carlos</a:t>
            </a:r>
          </a:p>
          <a:p>
            <a:pPr lvl="1"/>
            <a:r>
              <a:rPr lang="en-US" dirty="0"/>
              <a:t>Interesting illustration of memory-effect: </a:t>
            </a:r>
            <a:r>
              <a:rPr lang="en-US" i="1" dirty="0"/>
              <a:t>temperature evolution matters</a:t>
            </a:r>
          </a:p>
          <a:p>
            <a:pPr lvl="1"/>
            <a:r>
              <a:rPr lang="en-US" dirty="0"/>
              <a:t>Very strong effects of flow, mild effects of gradient corrections (modulo subtlety)</a:t>
            </a:r>
          </a:p>
          <a:p>
            <a:pPr lvl="1"/>
            <a:r>
              <a:rPr lang="en-US" dirty="0"/>
              <a:t>Interesting scaling </a:t>
            </a:r>
            <a:r>
              <a:rPr lang="en-US" dirty="0" err="1"/>
              <a:t>dE</a:t>
            </a:r>
            <a:r>
              <a:rPr lang="en-US" dirty="0"/>
              <a:t>/dx ~ T</a:t>
            </a:r>
            <a:r>
              <a:rPr lang="en-US" baseline="30000" dirty="0"/>
              <a:t>2</a:t>
            </a:r>
            <a:r>
              <a:rPr lang="en-US" dirty="0"/>
              <a:t> in specific (realistic) model?</a:t>
            </a:r>
          </a:p>
          <a:p>
            <a:br>
              <a:rPr lang="en-US" sz="1300" dirty="0"/>
            </a:br>
            <a:br>
              <a:rPr lang="en-US" dirty="0"/>
            </a:br>
            <a:r>
              <a:rPr lang="en-US" dirty="0"/>
              <a:t>Outlook</a:t>
            </a:r>
          </a:p>
          <a:p>
            <a:pPr lvl="1"/>
            <a:r>
              <a:rPr lang="en-US" dirty="0"/>
              <a:t>Implementation in Monte Carlo?</a:t>
            </a:r>
          </a:p>
          <a:p>
            <a:pPr lvl="1"/>
            <a:r>
              <a:rPr lang="en-US" dirty="0"/>
              <a:t>Full understanding initial string condition still somewhat unsatisfactory: 3-jets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Not quite related: back-reaction lost energy on medium: where does E/p go?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89029D8-02D0-4126-9E72-6D42744F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</p:spPr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20</a:t>
            </a:fld>
            <a:r>
              <a:rPr lang="nl-NL" dirty="0"/>
              <a:t>/20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0CE5824-BA71-4EB8-94ED-9C0C9B573CB7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990282"/>
          </a:xfrm>
        </p:spPr>
        <p:txBody>
          <a:bodyPr>
            <a:normAutofit/>
          </a:bodyPr>
          <a:lstStyle/>
          <a:p>
            <a:r>
              <a:rPr lang="en-US" dirty="0"/>
              <a:t>Jet angular spectrum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19200"/>
            <a:ext cx="8531352" cy="5314528"/>
          </a:xfrm>
        </p:spPr>
        <p:txBody>
          <a:bodyPr>
            <a:normAutofit/>
          </a:bodyPr>
          <a:lstStyle/>
          <a:p>
            <a:r>
              <a:rPr lang="en-US" dirty="0"/>
              <a:t>At late times string falls into </a:t>
            </a:r>
            <a:r>
              <a:rPr lang="en-US" dirty="0" err="1"/>
              <a:t>AdS</a:t>
            </a:r>
            <a:r>
              <a:rPr lang="en-US" dirty="0"/>
              <a:t>, straight lines for each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Stress-energy on boundary due to `collection of </a:t>
            </a:r>
            <a:r>
              <a:rPr lang="en-US" dirty="0" err="1"/>
              <a:t>AdS</a:t>
            </a:r>
            <a:r>
              <a:rPr lang="en-US" dirty="0"/>
              <a:t> point particles’:</a:t>
            </a:r>
            <a:br>
              <a:rPr lang="en-US" dirty="0"/>
            </a:br>
            <a:r>
              <a:rPr lang="en-US" dirty="0"/>
              <a:t>energy e,</a:t>
            </a:r>
            <a:br>
              <a:rPr lang="en-US" dirty="0"/>
            </a:br>
            <a:r>
              <a:rPr lang="en-US" dirty="0"/>
              <a:t>angle to center 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AdS</a:t>
            </a:r>
            <a:r>
              <a:rPr lang="en-US" dirty="0"/>
              <a:t> angle </a:t>
            </a:r>
            <a:r>
              <a:rPr lang="en-US" dirty="0">
                <a:latin typeface="Symbol" pitchFamily="18" charset="2"/>
              </a:rPr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21</a:t>
            </a:fld>
            <a:r>
              <a:rPr lang="nl-NL" dirty="0"/>
              <a:t>/20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581001"/>
            <a:ext cx="9467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Tw Cen MT" pitchFamily="34" charset="0"/>
              </a:rPr>
              <a:t>Y. </a:t>
            </a:r>
            <a:r>
              <a:rPr lang="en-US" sz="1200" dirty="0" err="1">
                <a:latin typeface="Tw Cen MT" pitchFamily="34" charset="0"/>
              </a:rPr>
              <a:t>Hatta</a:t>
            </a:r>
            <a:r>
              <a:rPr lang="en-US" sz="1200" dirty="0">
                <a:latin typeface="Tw Cen MT" pitchFamily="34" charset="0"/>
              </a:rPr>
              <a:t>, E. </a:t>
            </a:r>
            <a:r>
              <a:rPr lang="en-US" sz="1200" dirty="0" err="1">
                <a:latin typeface="Tw Cen MT" pitchFamily="34" charset="0"/>
              </a:rPr>
              <a:t>Iancu</a:t>
            </a:r>
            <a:r>
              <a:rPr lang="en-US" sz="1200" dirty="0">
                <a:latin typeface="Tw Cen MT" pitchFamily="34" charset="0"/>
              </a:rPr>
              <a:t>, A. Mueller and D. </a:t>
            </a:r>
            <a:r>
              <a:rPr lang="en-US" sz="1200" dirty="0" err="1">
                <a:latin typeface="Tw Cen MT" pitchFamily="34" charset="0"/>
              </a:rPr>
              <a:t>Triantafyllopoulos</a:t>
            </a:r>
            <a:r>
              <a:rPr lang="en-US" sz="1200" dirty="0">
                <a:latin typeface="Tw Cen MT" pitchFamily="34" charset="0"/>
              </a:rPr>
              <a:t>, Aspects of the UV/IR correspondence: energy broadening and string fluctuations (2010)</a:t>
            </a:r>
            <a:endParaRPr lang="it-IT" sz="1200" dirty="0">
              <a:latin typeface="Tw Cen M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4241574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505200"/>
            <a:ext cx="4314825" cy="264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28800" y="3733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Left:</a:t>
            </a:r>
          </a:p>
          <a:p>
            <a:r>
              <a:rPr lang="en-US" dirty="0"/>
              <a:t>876 </a:t>
            </a:r>
            <a:r>
              <a:rPr lang="en-US" dirty="0" err="1"/>
              <a:t>GeV</a:t>
            </a:r>
            <a:r>
              <a:rPr lang="en-US" dirty="0"/>
              <a:t> (7% loss)</a:t>
            </a:r>
          </a:p>
          <a:p>
            <a:r>
              <a:rPr lang="en-US" dirty="0"/>
              <a:t>angle ~ 0.01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3810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Right:</a:t>
            </a:r>
          </a:p>
          <a:p>
            <a:r>
              <a:rPr lang="en-US" dirty="0"/>
              <a:t>462 </a:t>
            </a:r>
            <a:r>
              <a:rPr lang="en-US" dirty="0" err="1"/>
              <a:t>GeV</a:t>
            </a:r>
            <a:r>
              <a:rPr lang="en-US" dirty="0"/>
              <a:t> (52% loss)</a:t>
            </a:r>
          </a:p>
          <a:p>
            <a:r>
              <a:rPr lang="en-US" dirty="0"/>
              <a:t>angle ~ 0.04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133600"/>
            <a:ext cx="4038600" cy="63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CD3CE6F1-2603-4C29-B3C5-4798B038ED33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58200" cy="714085"/>
          </a:xfrm>
        </p:spPr>
        <p:txBody>
          <a:bodyPr/>
          <a:lstStyle/>
          <a:p>
            <a:r>
              <a:rPr lang="en-US" dirty="0"/>
              <a:t>Jets in </a:t>
            </a:r>
            <a:r>
              <a:rPr lang="en-US" dirty="0" err="1"/>
              <a:t>qgp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3</a:t>
            </a:fld>
            <a:r>
              <a:rPr lang="nl-NL" dirty="0"/>
              <a:t>/20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593289"/>
            <a:ext cx="946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Tw Cen MT" pitchFamily="34" charset="0"/>
              </a:rPr>
              <a:t>CMS PAPER EXO-12-059</a:t>
            </a:r>
          </a:p>
          <a:p>
            <a:r>
              <a:rPr lang="en-US" sz="1200" dirty="0">
                <a:latin typeface="Tw Cen MT" pitchFamily="34" charset="0"/>
              </a:rPr>
              <a:t> </a:t>
            </a:r>
            <a:endParaRPr lang="it-IT" sz="1200" dirty="0">
              <a:latin typeface="Tw Cen MT" pitchFamily="34" charset="0"/>
            </a:endParaRPr>
          </a:p>
        </p:txBody>
      </p:sp>
      <p:pic>
        <p:nvPicPr>
          <p:cNvPr id="2054" name="Picture 6" descr="http://www.pd.infn.it/~dorigo/zprime_t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52718"/>
            <a:ext cx="4839965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ms.web.cern.ch/sites/cms.web.cern.ch/files/styles/large/public/field/image/EXO12059_Event01.png?itok=HonbX8Y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3" b="7994"/>
          <a:stretch/>
        </p:blipFill>
        <p:spPr bwMode="auto">
          <a:xfrm>
            <a:off x="128588" y="1068203"/>
            <a:ext cx="3543300" cy="350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gure 1: Sketch of pp-collision and resulting collimated spray of particles, a jet.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466379"/>
            <a:ext cx="5441950" cy="20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ms.web.cern.ch/sites/cms.web.cern.ch/files/styles/large/public/field/image/HI-DijetSupp-151076-1328520-RhoPhi.png?itok=mSukm2L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01" y="990600"/>
            <a:ext cx="4572000" cy="330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9126" y="3976581"/>
            <a:ext cx="3240049" cy="25514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51738" y="4854501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AE99BDA-57F3-4005-9307-58254D3C566C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4177" y="6534308"/>
            <a:ext cx="9467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Tw Cen MT" pitchFamily="34" charset="0"/>
              </a:rPr>
              <a:t>CMS, Jet properties in </a:t>
            </a:r>
            <a:r>
              <a:rPr lang="en-US" sz="1400" dirty="0" err="1">
                <a:latin typeface="Tw Cen MT" pitchFamily="34" charset="0"/>
              </a:rPr>
              <a:t>PbPb</a:t>
            </a:r>
            <a:r>
              <a:rPr lang="en-US" sz="1400" dirty="0">
                <a:latin typeface="Tw Cen MT" pitchFamily="34" charset="0"/>
              </a:rPr>
              <a:t> and pp collisions at </a:t>
            </a:r>
            <a:r>
              <a:rPr lang="nl-NL" sz="1400" dirty="0">
                <a:latin typeface="Tw Cen MT" pitchFamily="34" charset="0"/>
              </a:rPr>
              <a:t>√</a:t>
            </a:r>
            <a:r>
              <a:rPr lang="nl-NL" sz="1400" dirty="0" err="1">
                <a:latin typeface="Tw Cen MT" pitchFamily="34" charset="0"/>
              </a:rPr>
              <a:t>s</a:t>
            </a:r>
            <a:r>
              <a:rPr lang="nl-NL" sz="1400" baseline="-25000" dirty="0" err="1">
                <a:latin typeface="Tw Cen MT" pitchFamily="34" charset="0"/>
              </a:rPr>
              <a:t>NN</a:t>
            </a:r>
            <a:r>
              <a:rPr lang="nl-NL" sz="1400" dirty="0">
                <a:latin typeface="Tw Cen MT" pitchFamily="34" charset="0"/>
              </a:rPr>
              <a:t> = 5.02 </a:t>
            </a:r>
            <a:r>
              <a:rPr lang="nl-NL" sz="1400" dirty="0" err="1">
                <a:latin typeface="Tw Cen MT" pitchFamily="34" charset="0"/>
              </a:rPr>
              <a:t>TeV</a:t>
            </a:r>
            <a:r>
              <a:rPr lang="nl-NL" sz="1400" dirty="0">
                <a:latin typeface="Tw Cen MT" pitchFamily="34" charset="0"/>
              </a:rPr>
              <a:t> (2018)</a:t>
            </a:r>
            <a:r>
              <a:rPr lang="en-US" sz="1400" dirty="0">
                <a:latin typeface="Tw Cen MT" pitchFamily="34" charset="0"/>
              </a:rPr>
              <a:t> </a:t>
            </a:r>
          </a:p>
          <a:p>
            <a:r>
              <a:rPr lang="en-US" sz="1200" dirty="0">
                <a:latin typeface="Tw Cen MT" pitchFamily="34" charset="0"/>
              </a:rPr>
              <a:t> </a:t>
            </a:r>
            <a:endParaRPr lang="it-IT" sz="1200" dirty="0">
              <a:latin typeface="Tw Cen MT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26814E6-6FA3-46B9-AE8E-6805D023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8" y="809505"/>
            <a:ext cx="6781800" cy="52585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2DE59F-7B8C-49A3-AD71-F517EED4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5758345"/>
            <a:ext cx="2876550" cy="101904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89293B8-9CD2-4893-A61C-A1B8AB899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412" y="6049813"/>
            <a:ext cx="438150" cy="3143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21540E1-62F7-4D03-BBDF-6B7796A4ADE5}"/>
              </a:ext>
            </a:extLst>
          </p:cNvPr>
          <p:cNvSpPr txBox="1">
            <a:spLocks/>
          </p:cNvSpPr>
          <p:nvPr/>
        </p:nvSpPr>
        <p:spPr>
          <a:xfrm>
            <a:off x="457200" y="152718"/>
            <a:ext cx="8458200" cy="714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Trends in jet analysis</a:t>
            </a:r>
            <a:endParaRPr lang="nl-NL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4FCEE2C4-50C9-46F4-B110-E6D636E0E337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  <p:extLst>
      <p:ext uri="{BB962C8B-B14F-4D97-AF65-F5344CB8AC3E}">
        <p14:creationId xmlns:p14="http://schemas.microsoft.com/office/powerpoint/2010/main" val="328379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58200" cy="914082"/>
          </a:xfrm>
        </p:spPr>
        <p:txBody>
          <a:bodyPr>
            <a:normAutofit/>
          </a:bodyPr>
          <a:lstStyle/>
          <a:p>
            <a:r>
              <a:rPr lang="en-US" sz="3000" dirty="0"/>
              <a:t>Ads/</a:t>
            </a:r>
            <a:r>
              <a:rPr lang="en-US" sz="3000" dirty="0" err="1"/>
              <a:t>cft</a:t>
            </a:r>
            <a:r>
              <a:rPr lang="en-US" sz="3000" dirty="0"/>
              <a:t> inspired model works:</a:t>
            </a:r>
            <a:endParaRPr lang="nl-NL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5</a:t>
            </a:fld>
            <a:r>
              <a:rPr lang="nl-NL" dirty="0"/>
              <a:t>/20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466342"/>
            <a:ext cx="94678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J. </a:t>
            </a:r>
            <a:r>
              <a:rPr lang="en-US" sz="1000" dirty="0" err="1"/>
              <a:t>Casalderrey</a:t>
            </a:r>
            <a:r>
              <a:rPr lang="en-US" sz="1000" dirty="0"/>
              <a:t>, D. Can </a:t>
            </a:r>
            <a:r>
              <a:rPr lang="en-US" sz="1000" dirty="0" err="1"/>
              <a:t>Gulhan</a:t>
            </a:r>
            <a:r>
              <a:rPr lang="en-US" sz="1000" dirty="0"/>
              <a:t>, J. </a:t>
            </a:r>
            <a:r>
              <a:rPr lang="en-US" sz="1000" dirty="0" err="1"/>
              <a:t>Guilherme</a:t>
            </a:r>
            <a:r>
              <a:rPr lang="en-US" sz="1000" dirty="0"/>
              <a:t> </a:t>
            </a:r>
            <a:r>
              <a:rPr lang="en-US" sz="1000" dirty="0" err="1"/>
              <a:t>Milhano</a:t>
            </a:r>
            <a:r>
              <a:rPr lang="en-US" sz="1000" dirty="0"/>
              <a:t>, D. </a:t>
            </a:r>
            <a:r>
              <a:rPr lang="en-US" sz="1000" dirty="0" err="1"/>
              <a:t>Pablos</a:t>
            </a:r>
            <a:r>
              <a:rPr lang="en-US" sz="1000" dirty="0"/>
              <a:t> and K. Rajagopal, A Hybrid Strong/Weak Coupling Approach to Jet Quenching</a:t>
            </a:r>
          </a:p>
          <a:p>
            <a:r>
              <a:rPr lang="en-US" sz="1000" dirty="0"/>
              <a:t>K. Rajagopal, Presentation Quark Matter 2017</a:t>
            </a:r>
          </a:p>
          <a:p>
            <a:r>
              <a:rPr lang="en-US" sz="1000" dirty="0"/>
              <a:t> </a:t>
            </a:r>
            <a:endParaRPr lang="it-IT" sz="1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9C7056-4617-4B52-9F4B-DCAB71E65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25205"/>
            <a:ext cx="5076825" cy="21180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80361EB-B0BF-4CE7-AB21-D579E1312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945" y="4380708"/>
            <a:ext cx="3529013" cy="17114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E411C1D-A86C-454A-9C67-112BBF74D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248975"/>
            <a:ext cx="2528888" cy="245663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12CA5E-31A7-4A07-B4BD-F6BDFE59C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849" y="1282183"/>
            <a:ext cx="3200400" cy="234289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8600B7D-D932-4F98-B5F0-3FCE6077BF1F}"/>
              </a:ext>
            </a:extLst>
          </p:cNvPr>
          <p:cNvSpPr txBox="1"/>
          <p:nvPr/>
        </p:nvSpPr>
        <p:spPr>
          <a:xfrm>
            <a:off x="1600200" y="3505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parameter fitted</a:t>
            </a:r>
            <a:endParaRPr lang="nl-NL" dirty="0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80BED5D4-28B7-451B-ACCD-5C4EE563832E}"/>
              </a:ext>
            </a:extLst>
          </p:cNvPr>
          <p:cNvSpPr txBox="1"/>
          <p:nvPr/>
        </p:nvSpPr>
        <p:spPr>
          <a:xfrm>
            <a:off x="6373932" y="6524"/>
            <a:ext cx="26821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  <p:extLst>
      <p:ext uri="{BB962C8B-B14F-4D97-AF65-F5344CB8AC3E}">
        <p14:creationId xmlns:p14="http://schemas.microsoft.com/office/powerpoint/2010/main" val="272953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95082"/>
          </a:xfrm>
        </p:spPr>
        <p:txBody>
          <a:bodyPr/>
          <a:lstStyle/>
          <a:p>
            <a:r>
              <a:rPr lang="en-US" dirty="0"/>
              <a:t>Quarks in ads/</a:t>
            </a:r>
            <a:r>
              <a:rPr lang="en-US" dirty="0" err="1"/>
              <a:t>cft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49"/>
            <a:ext cx="8531352" cy="4781128"/>
          </a:xfrm>
        </p:spPr>
        <p:txBody>
          <a:bodyPr>
            <a:normAutofit/>
          </a:bodyPr>
          <a:lstStyle/>
          <a:p>
            <a:r>
              <a:rPr lang="en-US" dirty="0" err="1"/>
              <a:t>AdS</a:t>
            </a:r>
            <a:r>
              <a:rPr lang="en-US" dirty="0"/>
              <a:t>/CFT allows to add fundamental quarks to N=4 SYM</a:t>
            </a:r>
          </a:p>
          <a:p>
            <a:pPr lvl="1"/>
            <a:r>
              <a:rPr lang="en-US" dirty="0"/>
              <a:t>Classical open strings, but energy proportional to 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6</a:t>
            </a:fld>
            <a:r>
              <a:rPr lang="nl-NL" dirty="0"/>
              <a:t>/20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400800"/>
            <a:ext cx="946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200" dirty="0">
              <a:latin typeface="Tw Cen MT" pitchFamily="34" charset="0"/>
            </a:endParaRPr>
          </a:p>
          <a:p>
            <a:r>
              <a:rPr lang="en-GB" sz="1200" dirty="0">
                <a:latin typeface="Tw Cen MT" pitchFamily="34" charset="0"/>
              </a:rPr>
              <a:t>Andreas </a:t>
            </a:r>
            <a:r>
              <a:rPr lang="en-GB" sz="1200" dirty="0" err="1">
                <a:latin typeface="Tw Cen MT" pitchFamily="34" charset="0"/>
              </a:rPr>
              <a:t>Karch</a:t>
            </a:r>
            <a:r>
              <a:rPr lang="en-GB" sz="1200" dirty="0">
                <a:latin typeface="Tw Cen MT" pitchFamily="34" charset="0"/>
              </a:rPr>
              <a:t> and Emanuel Katz, </a:t>
            </a:r>
            <a:r>
              <a:rPr lang="it-IT" sz="1200" dirty="0">
                <a:latin typeface="Tw Cen MT" pitchFamily="34" charset="0"/>
              </a:rPr>
              <a:t>Adding flavor to AdS/CFT (2002)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167" y="3103108"/>
            <a:ext cx="5864412" cy="3536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95" y="3688987"/>
            <a:ext cx="3604257" cy="21733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733800" y="4191000"/>
            <a:ext cx="4572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70991" y="2941983"/>
            <a:ext cx="2464905" cy="974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91000" y="2545642"/>
            <a:ext cx="479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Endpoint has to stay on D7-brane, cannot fall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870986" y="5539984"/>
            <a:ext cx="479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quarks; strings falls into black hole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365" y="3071296"/>
            <a:ext cx="840387" cy="2524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755" y="5699175"/>
            <a:ext cx="774701" cy="2562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502" y="4466936"/>
            <a:ext cx="912056" cy="2850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9789" y="2258281"/>
            <a:ext cx="385747" cy="28530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4800" y="6172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Heavy quarks, if mass&gt;temperature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090255" y="-13252"/>
            <a:ext cx="39775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  <p:extLst>
      <p:ext uri="{BB962C8B-B14F-4D97-AF65-F5344CB8AC3E}">
        <p14:creationId xmlns:p14="http://schemas.microsoft.com/office/powerpoint/2010/main" val="349224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990282"/>
          </a:xfrm>
        </p:spPr>
        <p:txBody>
          <a:bodyPr>
            <a:normAutofit/>
          </a:bodyPr>
          <a:lstStyle/>
          <a:p>
            <a:r>
              <a:rPr lang="en-US" dirty="0"/>
              <a:t>Towards a null string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4648200"/>
            <a:ext cx="8531352" cy="1885528"/>
          </a:xfrm>
        </p:spPr>
        <p:txBody>
          <a:bodyPr>
            <a:normAutofit/>
          </a:bodyPr>
          <a:lstStyle/>
          <a:p>
            <a:r>
              <a:rPr lang="en-US" dirty="0"/>
              <a:t>After a while the string becomes a null string (1 </a:t>
            </a:r>
            <a:r>
              <a:rPr lang="en-US" dirty="0" err="1"/>
              <a:t>fm</a:t>
            </a:r>
            <a:r>
              <a:rPr lang="en-US" dirty="0"/>
              <a:t>/c should be ok?)</a:t>
            </a:r>
          </a:p>
          <a:p>
            <a:r>
              <a:rPr lang="en-US" dirty="0"/>
              <a:t>Evolution of string = independent evolution of null string segments</a:t>
            </a:r>
          </a:p>
          <a:p>
            <a:pPr lvl="1"/>
            <a:r>
              <a:rPr lang="en-US" dirty="0"/>
              <a:t>Need to know where which string bit goes with how much energy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7</a:t>
            </a:fld>
            <a:r>
              <a:rPr lang="nl-NL" dirty="0"/>
              <a:t>/20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1981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Black hole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5"/>
          <a:stretch/>
        </p:blipFill>
        <p:spPr>
          <a:xfrm>
            <a:off x="58697" y="1067568"/>
            <a:ext cx="8686800" cy="3388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"/>
          <a:stretch/>
        </p:blipFill>
        <p:spPr>
          <a:xfrm>
            <a:off x="3657600" y="1524000"/>
            <a:ext cx="5487954" cy="254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0255" y="-13252"/>
            <a:ext cx="39775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  <p:extLst>
      <p:ext uri="{BB962C8B-B14F-4D97-AF65-F5344CB8AC3E}">
        <p14:creationId xmlns:p14="http://schemas.microsoft.com/office/powerpoint/2010/main" val="33786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27" y="-336113"/>
            <a:ext cx="8305800" cy="990282"/>
          </a:xfrm>
        </p:spPr>
        <p:txBody>
          <a:bodyPr>
            <a:normAutofit/>
          </a:bodyPr>
          <a:lstStyle/>
          <a:p>
            <a:r>
              <a:rPr lang="en-US" dirty="0"/>
              <a:t>String profile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351" y="627241"/>
            <a:ext cx="8531352" cy="6306959"/>
          </a:xfrm>
        </p:spPr>
        <p:txBody>
          <a:bodyPr>
            <a:normAutofit/>
          </a:bodyPr>
          <a:lstStyle/>
          <a:p>
            <a:r>
              <a:rPr lang="en-US" dirty="0"/>
              <a:t>Back-to-back string evolution</a:t>
            </a:r>
          </a:p>
          <a:p>
            <a:pPr lvl="1"/>
            <a:r>
              <a:rPr lang="en-US" dirty="0"/>
              <a:t>Try several initial profiles</a:t>
            </a:r>
          </a:p>
          <a:p>
            <a:pPr lvl="1"/>
            <a:r>
              <a:rPr lang="en-US" dirty="0"/>
              <a:t>Endpoint angle and energy determine profile</a:t>
            </a:r>
          </a:p>
          <a:p>
            <a:pPr lvl="1"/>
            <a:r>
              <a:rPr lang="en-US" dirty="0"/>
              <a:t>Can change when considering 3D evolution (Andrey)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This can reasonably model a single jet, with opening angle determined by C</a:t>
            </a:r>
            <a:r>
              <a:rPr lang="en-US" baseline="-25000" dirty="0"/>
              <a:t>1</a:t>
            </a:r>
            <a:r>
              <a:rPr lang="en-US" baseline="30000" dirty="0"/>
              <a:t>(1)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8</a:t>
            </a:fld>
            <a:r>
              <a:rPr lang="nl-NL" dirty="0"/>
              <a:t>/20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709" y="2743200"/>
            <a:ext cx="4663728" cy="3117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7574" y="2731612"/>
            <a:ext cx="4375247" cy="27928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0255" y="-13252"/>
            <a:ext cx="39775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</p:spTree>
    <p:extLst>
      <p:ext uri="{BB962C8B-B14F-4D97-AF65-F5344CB8AC3E}">
        <p14:creationId xmlns:p14="http://schemas.microsoft.com/office/powerpoint/2010/main" val="210001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990282"/>
          </a:xfrm>
        </p:spPr>
        <p:txBody>
          <a:bodyPr>
            <a:normAutofit/>
          </a:bodyPr>
          <a:lstStyle/>
          <a:p>
            <a:r>
              <a:rPr lang="nl-NL" sz="3000" dirty="0"/>
              <a:t>Initial conditions with jet widths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82884"/>
            <a:ext cx="8531352" cy="5575116"/>
          </a:xfrm>
        </p:spPr>
        <p:txBody>
          <a:bodyPr>
            <a:normAutofit/>
          </a:bodyPr>
          <a:lstStyle/>
          <a:p>
            <a:r>
              <a:rPr lang="en-US" dirty="0"/>
              <a:t>Would like to mimic distribution of real QCD jets</a:t>
            </a:r>
          </a:p>
          <a:p>
            <a:pPr lvl="1"/>
            <a:r>
              <a:rPr lang="en-US" dirty="0"/>
              <a:t>Extra motivation: how is distribution affected by QGP?</a:t>
            </a:r>
          </a:p>
          <a:p>
            <a:pPr lvl="1"/>
            <a:r>
              <a:rPr lang="en-US" dirty="0"/>
              <a:t>Take from </a:t>
            </a:r>
            <a:r>
              <a:rPr lang="en-US" dirty="0" err="1"/>
              <a:t>pQCD</a:t>
            </a:r>
            <a:r>
              <a:rPr lang="en-US" dirty="0"/>
              <a:t> (compares quite well with PYTHIA)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2500" dirty="0"/>
          </a:p>
          <a:p>
            <a:pPr lvl="1"/>
            <a:endParaRPr lang="en-US" sz="2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endParaRPr lang="en-US" dirty="0"/>
          </a:p>
          <a:p>
            <a:r>
              <a:rPr lang="en-US" dirty="0"/>
              <a:t>Link opening angle        to </a:t>
            </a:r>
            <a:r>
              <a:rPr lang="en-US" dirty="0" err="1"/>
              <a:t>AdS</a:t>
            </a:r>
            <a:r>
              <a:rPr lang="en-US" dirty="0"/>
              <a:t> angle:                       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fixed next)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9</a:t>
            </a:fld>
            <a:r>
              <a:rPr lang="nl-NL" dirty="0"/>
              <a:t>/20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17" y="3429000"/>
            <a:ext cx="3217286" cy="971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068" y="6069492"/>
            <a:ext cx="1450398" cy="478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572" y="6132866"/>
            <a:ext cx="414338" cy="325839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581001"/>
            <a:ext cx="9467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Tw Cen MT" pitchFamily="34" charset="0"/>
              </a:rPr>
              <a:t>A.J. </a:t>
            </a:r>
            <a:r>
              <a:rPr lang="en-US" sz="1200" dirty="0" err="1">
                <a:latin typeface="Tw Cen MT" pitchFamily="34" charset="0"/>
              </a:rPr>
              <a:t>Larkoski</a:t>
            </a:r>
            <a:r>
              <a:rPr lang="en-US" sz="1200" dirty="0">
                <a:latin typeface="Tw Cen MT" pitchFamily="34" charset="0"/>
              </a:rPr>
              <a:t>, S. </a:t>
            </a:r>
            <a:r>
              <a:rPr lang="en-US" sz="1200" dirty="0" err="1">
                <a:latin typeface="Tw Cen MT" pitchFamily="34" charset="0"/>
              </a:rPr>
              <a:t>Marzani</a:t>
            </a:r>
            <a:r>
              <a:rPr lang="en-US" sz="1200" dirty="0">
                <a:latin typeface="Tw Cen MT" pitchFamily="34" charset="0"/>
              </a:rPr>
              <a:t>, G. </a:t>
            </a:r>
            <a:r>
              <a:rPr lang="en-US" sz="1200" dirty="0" err="1">
                <a:latin typeface="Tw Cen MT" pitchFamily="34" charset="0"/>
              </a:rPr>
              <a:t>Soyez</a:t>
            </a:r>
            <a:r>
              <a:rPr lang="en-US" sz="1200" dirty="0">
                <a:latin typeface="Tw Cen MT" pitchFamily="34" charset="0"/>
              </a:rPr>
              <a:t>, J. </a:t>
            </a:r>
            <a:r>
              <a:rPr lang="en-US" sz="1200" dirty="0" err="1">
                <a:latin typeface="Tw Cen MT" pitchFamily="34" charset="0"/>
              </a:rPr>
              <a:t>Thaler</a:t>
            </a:r>
            <a:r>
              <a:rPr lang="en-US" sz="1200" dirty="0">
                <a:latin typeface="Tw Cen MT" pitchFamily="34" charset="0"/>
              </a:rPr>
              <a:t>, Soft drop (2014)</a:t>
            </a:r>
            <a:endParaRPr lang="it-IT" sz="1200" dirty="0">
              <a:latin typeface="Tw Cen M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88289"/>
            <a:ext cx="4293605" cy="2804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17114" y="4495800"/>
            <a:ext cx="3568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z</a:t>
            </a:r>
            <a:r>
              <a:rPr lang="en-US" i="1" baseline="-25000" dirty="0" err="1"/>
              <a:t>i</a:t>
            </a:r>
            <a:r>
              <a:rPr lang="en-US" dirty="0"/>
              <a:t>: fraction of jet energy</a:t>
            </a:r>
          </a:p>
          <a:p>
            <a:r>
              <a:rPr lang="en-US" i="1" dirty="0" err="1">
                <a:latin typeface="Symbol" panose="05050102010706020507" pitchFamily="18" charset="2"/>
              </a:rPr>
              <a:t>q</a:t>
            </a:r>
            <a:r>
              <a:rPr lang="en-US" i="1" baseline="-25000" dirty="0" err="1"/>
              <a:t>ij</a:t>
            </a:r>
            <a:r>
              <a:rPr lang="en-US" dirty="0"/>
              <a:t>: angle between particle </a:t>
            </a:r>
            <a:r>
              <a:rPr lang="en-US" i="1" dirty="0" err="1"/>
              <a:t>i</a:t>
            </a:r>
            <a:r>
              <a:rPr lang="en-US" dirty="0"/>
              <a:t> and </a:t>
            </a:r>
            <a:r>
              <a:rPr lang="en-US" i="1" dirty="0"/>
              <a:t>j</a:t>
            </a:r>
          </a:p>
          <a:p>
            <a:r>
              <a:rPr lang="en-US" dirty="0"/>
              <a:t>R: jet radius parameter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90255" y="-13252"/>
            <a:ext cx="39775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00" dirty="0">
                <a:solidFill>
                  <a:schemeClr val="bg2">
                    <a:lumMod val="50000"/>
                  </a:schemeClr>
                </a:solidFill>
              </a:rPr>
              <a:t>Wilke van der Schee, MIT/Utrecht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321EF0E-5443-458F-A42F-4FD8C9311C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7421" y="2374571"/>
            <a:ext cx="2876550" cy="101904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22D5155-8863-4425-8A57-6697277900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7833" y="2666039"/>
            <a:ext cx="438150" cy="314325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0F04C074-983E-4358-951D-D7FA14CDF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457" y="2627012"/>
            <a:ext cx="414338" cy="3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62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166650</TotalTime>
  <Words>1592</Words>
  <Application>Microsoft Office PowerPoint</Application>
  <PresentationFormat>Diavoorstelling (4:3)</PresentationFormat>
  <Paragraphs>324</Paragraphs>
  <Slides>21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Symbol</vt:lpstr>
      <vt:lpstr>Times New Roman</vt:lpstr>
      <vt:lpstr>Tw Cen MT</vt:lpstr>
      <vt:lpstr>Tw Cen MT Condensed</vt:lpstr>
      <vt:lpstr>Theme1</vt:lpstr>
      <vt:lpstr>Jet energy loss in a flowing plasma</vt:lpstr>
      <vt:lpstr>Outline</vt:lpstr>
      <vt:lpstr>Jets in qgp</vt:lpstr>
      <vt:lpstr>PowerPoint-presentatie</vt:lpstr>
      <vt:lpstr>Ads/cft inspired model works:</vt:lpstr>
      <vt:lpstr>Quarks in ads/cft</vt:lpstr>
      <vt:lpstr>Towards a null string</vt:lpstr>
      <vt:lpstr>String profile</vt:lpstr>
      <vt:lpstr>Initial conditions with jet widths</vt:lpstr>
      <vt:lpstr>Jet energy loss in ads/cft</vt:lpstr>
      <vt:lpstr>Varying temperature</vt:lpstr>
      <vt:lpstr>Second effect: Flow</vt:lpstr>
      <vt:lpstr>Second effect: Flow</vt:lpstr>
      <vt:lpstr>Results in Gubser flow</vt:lpstr>
      <vt:lpstr>A simple algorithm</vt:lpstr>
      <vt:lpstr>RjetAA coming from new formula</vt:lpstr>
      <vt:lpstr>Modified jet shapes</vt:lpstr>
      <vt:lpstr>Modified Jet width distributions</vt:lpstr>
      <vt:lpstr>Energy loss versus temperature</vt:lpstr>
      <vt:lpstr>Discussion</vt:lpstr>
      <vt:lpstr>Jet angular spectrum</vt:lpstr>
    </vt:vector>
  </TitlesOfParts>
  <Company>Utrecht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Holographic Jets</dc:title>
  <dc:creator>van der Schee</dc:creator>
  <cp:lastModifiedBy>Wilke van der Schee</cp:lastModifiedBy>
  <cp:revision>3172</cp:revision>
  <cp:lastPrinted>2013-02-27T16:52:15Z</cp:lastPrinted>
  <dcterms:created xsi:type="dcterms:W3CDTF">2011-04-27T16:22:55Z</dcterms:created>
  <dcterms:modified xsi:type="dcterms:W3CDTF">2018-07-04T14:44:56Z</dcterms:modified>
</cp:coreProperties>
</file>