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316" r:id="rId6"/>
    <p:sldId id="260" r:id="rId7"/>
    <p:sldId id="324" r:id="rId8"/>
    <p:sldId id="318" r:id="rId9"/>
    <p:sldId id="317" r:id="rId10"/>
    <p:sldId id="319" r:id="rId11"/>
    <p:sldId id="322" r:id="rId12"/>
    <p:sldId id="321" r:id="rId13"/>
    <p:sldId id="323" r:id="rId14"/>
    <p:sldId id="320" r:id="rId15"/>
    <p:sldId id="298" r:id="rId16"/>
    <p:sldId id="299" r:id="rId17"/>
    <p:sldId id="300" r:id="rId18"/>
    <p:sldId id="327" r:id="rId19"/>
    <p:sldId id="328" r:id="rId20"/>
    <p:sldId id="329" r:id="rId21"/>
    <p:sldId id="33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2" r:id="rId31"/>
    <p:sldId id="313" r:id="rId32"/>
    <p:sldId id="262" r:id="rId33"/>
    <p:sldId id="263" r:id="rId34"/>
    <p:sldId id="264" r:id="rId35"/>
    <p:sldId id="265" r:id="rId36"/>
    <p:sldId id="266" r:id="rId37"/>
    <p:sldId id="272" r:id="rId38"/>
    <p:sldId id="273" r:id="rId39"/>
    <p:sldId id="326" r:id="rId40"/>
    <p:sldId id="274" r:id="rId41"/>
    <p:sldId id="275" r:id="rId42"/>
    <p:sldId id="276" r:id="rId43"/>
    <p:sldId id="277" r:id="rId44"/>
    <p:sldId id="278" r:id="rId45"/>
    <p:sldId id="282" r:id="rId46"/>
    <p:sldId id="284" r:id="rId47"/>
    <p:sldId id="285" r:id="rId48"/>
    <p:sldId id="286" r:id="rId49"/>
    <p:sldId id="325" r:id="rId50"/>
    <p:sldId id="289" r:id="rId51"/>
    <p:sldId id="290" r:id="rId52"/>
    <p:sldId id="331" r:id="rId53"/>
    <p:sldId id="296" r:id="rId54"/>
    <p:sldId id="332" r:id="rId55"/>
    <p:sldId id="333" r:id="rId5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506"/>
    <a:srgbClr val="3F9D99"/>
    <a:srgbClr val="3F9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3340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1" dirty="0" err="1" smtClean="0">
                <a:solidFill>
                  <a:srgbClr val="006600"/>
                </a:solidFill>
                <a:latin typeface="Calibri" charset="0"/>
              </a:rPr>
              <a:t>Gubser</a:t>
            </a:r>
            <a:r>
              <a:rPr kumimoji="0" lang="en-US" sz="1200" b="1" dirty="0" smtClean="0">
                <a:solidFill>
                  <a:srgbClr val="006600"/>
                </a:solidFill>
                <a:latin typeface="Calibri" charset="0"/>
              </a:rPr>
              <a:t>, </a:t>
            </a:r>
            <a:r>
              <a:rPr kumimoji="0" lang="en-US" sz="1200" b="1" dirty="0" err="1" smtClean="0">
                <a:solidFill>
                  <a:srgbClr val="006600"/>
                </a:solidFill>
                <a:latin typeface="Calibri" charset="0"/>
              </a:rPr>
              <a:t>Pufu</a:t>
            </a:r>
            <a:r>
              <a:rPr kumimoji="0" lang="en-US" sz="1200" b="1" dirty="0" smtClean="0">
                <a:solidFill>
                  <a:srgbClr val="006600"/>
                </a:solidFill>
                <a:latin typeface="Calibri" charset="0"/>
              </a:rPr>
              <a:t>, </a:t>
            </a:r>
            <a:r>
              <a:rPr kumimoji="0" lang="en-US" sz="1200" b="1" dirty="0" err="1" smtClean="0">
                <a:solidFill>
                  <a:srgbClr val="006600"/>
                </a:solidFill>
                <a:latin typeface="Calibri" charset="0"/>
              </a:rPr>
              <a:t>Yarom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CFE64D9-280A-2C45-9D9B-47BB0D30036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1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8962F9B4-9FF5-B14E-8F49-11193A68264A}" type="slidenum">
              <a:rPr lang="ru-RU"/>
              <a:pPr/>
              <a:t>25</a:t>
            </a:fld>
            <a:endParaRPr lang="ru-RU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95325"/>
            <a:ext cx="4552950" cy="3414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72575" cy="41015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One of the important characterizations of heavy-ions collisions is the jet quenching.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CFE64D9-280A-2C45-9D9B-47BB0D30036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0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xmlns:p14="http://schemas.microsoft.com/office/powerpoint/2010/main"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2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emf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2.png"/><Relationship Id="rId7" Type="http://schemas.openxmlformats.org/officeDocument/2006/relationships/image" Target="../media/image82.emf"/><Relationship Id="rId8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8" Type="http://schemas.openxmlformats.org/officeDocument/2006/relationships/image" Target="../media/image95.emf"/><Relationship Id="rId9" Type="http://schemas.openxmlformats.org/officeDocument/2006/relationships/image" Target="../media/image9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2.png"/><Relationship Id="rId7" Type="http://schemas.openxmlformats.org/officeDocument/2006/relationships/image" Target="../media/image12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.png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emf"/><Relationship Id="rId9" Type="http://schemas.openxmlformats.org/officeDocument/2006/relationships/image" Target="../media/image15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7"/>
          <p:cNvSpPr txBox="1"/>
          <p:nvPr/>
        </p:nvSpPr>
        <p:spPr>
          <a:xfrm>
            <a:off x="133221" y="335409"/>
            <a:ext cx="9175879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 b="1">
                <a:solidFill>
                  <a:schemeClr val="accent2"/>
                </a:solidFill>
              </a:defRPr>
            </a:pPr>
            <a:r>
              <a:t> </a:t>
            </a:r>
            <a:r>
              <a:rPr sz="440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13" name="Прямоугольник 8"/>
          <p:cNvSpPr txBox="1"/>
          <p:nvPr/>
        </p:nvSpPr>
        <p:spPr>
          <a:xfrm>
            <a:off x="1951408" y="1818237"/>
            <a:ext cx="579120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CFBF9"/>
                </a:solidFill>
              </a:defRPr>
            </a:pPr>
            <a:r>
              <a:rPr dirty="0"/>
              <a:t>                     </a:t>
            </a:r>
            <a:r>
              <a:rPr dirty="0">
                <a:solidFill>
                  <a:srgbClr val="000090"/>
                </a:solidFill>
              </a:rPr>
              <a:t>      </a:t>
            </a:r>
            <a:r>
              <a:rPr sz="2400" dirty="0">
                <a:solidFill>
                  <a:srgbClr val="000090"/>
                </a:solidFill>
              </a:rPr>
              <a:t>   Irina Aref'eva </a:t>
            </a:r>
          </a:p>
          <a:p>
            <a:pPr>
              <a:defRPr sz="2400" b="1">
                <a:solidFill>
                  <a:srgbClr val="000090"/>
                </a:solidFill>
              </a:defRPr>
            </a:pPr>
            <a:r>
              <a:rPr dirty="0" smtClean="0"/>
              <a:t>Steklov </a:t>
            </a:r>
            <a:r>
              <a:rPr dirty="0"/>
              <a:t>Mathematical Institute, RAS </a:t>
            </a:r>
          </a:p>
        </p:txBody>
      </p:sp>
      <p:sp>
        <p:nvSpPr>
          <p:cNvPr id="114" name="TextBox 3"/>
          <p:cNvSpPr txBox="1"/>
          <p:nvPr/>
        </p:nvSpPr>
        <p:spPr>
          <a:xfrm>
            <a:off x="0" y="643185"/>
            <a:ext cx="9233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400"/>
            </a:lvl1pPr>
          </a:lstStyle>
          <a:p>
            <a:endParaRPr dirty="0"/>
          </a:p>
        </p:txBody>
      </p:sp>
      <p:sp>
        <p:nvSpPr>
          <p:cNvPr id="116" name="Текст"/>
          <p:cNvSpPr txBox="1"/>
          <p:nvPr/>
        </p:nvSpPr>
        <p:spPr>
          <a:xfrm>
            <a:off x="-520700" y="4851400"/>
            <a:ext cx="1803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74930" y="335409"/>
            <a:ext cx="8050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       </a:t>
            </a:r>
            <a:r>
              <a:rPr lang="en-US" sz="3600" b="1" dirty="0" smtClean="0"/>
              <a:t> </a:t>
            </a:r>
            <a:r>
              <a:rPr lang="ru-RU" sz="3600" b="1" dirty="0" err="1" smtClean="0">
                <a:solidFill>
                  <a:schemeClr val="accent2"/>
                </a:solidFill>
              </a:rPr>
              <a:t>Non</a:t>
            </a:r>
            <a:r>
              <a:rPr lang="ru-RU" sz="3600" b="1" dirty="0" err="1">
                <a:solidFill>
                  <a:schemeClr val="accent2"/>
                </a:solidFill>
              </a:rPr>
              <a:t>-zero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chemical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effects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r>
              <a:rPr lang="ru-RU" sz="3600" b="1" dirty="0" err="1">
                <a:solidFill>
                  <a:schemeClr val="accent2"/>
                </a:solidFill>
              </a:rPr>
              <a:t>in</a:t>
            </a:r>
            <a:r>
              <a:rPr lang="ru-RU" sz="3600" b="1" dirty="0">
                <a:solidFill>
                  <a:schemeClr val="accent2"/>
                </a:solidFill>
              </a:rPr>
              <a:t> </a:t>
            </a:r>
            <a:endParaRPr lang="ru-RU" sz="3600" b="1" dirty="0" smtClean="0">
              <a:solidFill>
                <a:schemeClr val="accent2"/>
              </a:solidFill>
            </a:endParaRPr>
          </a:p>
          <a:p>
            <a:r>
              <a:rPr lang="ru-RU" sz="3600" b="1" dirty="0" smtClean="0">
                <a:solidFill>
                  <a:schemeClr val="accent2"/>
                </a:solidFill>
              </a:rPr>
              <a:t>               </a:t>
            </a:r>
            <a:r>
              <a:rPr lang="ru-RU" sz="3600" b="1" dirty="0" err="1" smtClean="0">
                <a:solidFill>
                  <a:schemeClr val="accent2"/>
                </a:solidFill>
              </a:rPr>
              <a:t>holographic</a:t>
            </a:r>
            <a:r>
              <a:rPr lang="ru-RU" sz="3600" b="1" dirty="0" smtClean="0">
                <a:solidFill>
                  <a:schemeClr val="accent2"/>
                </a:solidFill>
              </a:rPr>
              <a:t> RG </a:t>
            </a:r>
            <a:r>
              <a:rPr lang="ru-RU" sz="3600" b="1" dirty="0" err="1" smtClean="0">
                <a:solidFill>
                  <a:schemeClr val="accent2"/>
                </a:solidFill>
              </a:rPr>
              <a:t>flow</a:t>
            </a:r>
            <a:endParaRPr lang="ru-RU" sz="36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9750" y="6084083"/>
            <a:ext cx="707036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b="1" dirty="0" smtClean="0"/>
              <a:t>                       </a:t>
            </a:r>
            <a:r>
              <a:rPr lang="ru-RU" b="1" dirty="0" err="1" smtClean="0"/>
              <a:t>Holography</a:t>
            </a:r>
            <a:r>
              <a:rPr lang="ru-RU" b="1" dirty="0" smtClean="0"/>
              <a:t> </a:t>
            </a:r>
            <a:r>
              <a:rPr lang="ru-RU" b="1" dirty="0" err="1"/>
              <a:t>and</a:t>
            </a:r>
            <a:r>
              <a:rPr lang="ru-RU" b="1" dirty="0"/>
              <a:t> </a:t>
            </a:r>
            <a:r>
              <a:rPr lang="ru-RU" b="1" dirty="0" err="1"/>
              <a:t>Extreme</a:t>
            </a:r>
            <a:r>
              <a:rPr lang="ru-RU" b="1" dirty="0"/>
              <a:t> </a:t>
            </a:r>
            <a:r>
              <a:rPr lang="ru-RU" b="1" dirty="0" err="1" smtClean="0"/>
              <a:t>Chromodynamics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                       </a:t>
            </a:r>
            <a:r>
              <a:rPr lang="ru-RU" dirty="0" smtClean="0"/>
              <a:t>2</a:t>
            </a:r>
            <a:r>
              <a:rPr lang="ru-RU" dirty="0"/>
              <a:t>-5 </a:t>
            </a:r>
            <a:r>
              <a:rPr lang="ru-RU" dirty="0" err="1"/>
              <a:t>July</a:t>
            </a:r>
            <a:r>
              <a:rPr lang="ru-RU" dirty="0"/>
              <a:t> </a:t>
            </a:r>
            <a:r>
              <a:rPr lang="ru-RU" dirty="0" smtClean="0"/>
              <a:t>201</a:t>
            </a:r>
            <a:r>
              <a:rPr lang="en-US" dirty="0" smtClean="0"/>
              <a:t>8 </a:t>
            </a:r>
            <a:r>
              <a:rPr lang="ru-RU" dirty="0" err="1" smtClean="0"/>
              <a:t>Santiago</a:t>
            </a:r>
            <a:r>
              <a:rPr lang="ru-RU" dirty="0" smtClean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Compostela</a:t>
            </a:r>
            <a:r>
              <a:rPr lang="ru-RU" dirty="0"/>
              <a:t>, </a:t>
            </a:r>
            <a:r>
              <a:rPr lang="ru-RU" dirty="0" err="1" smtClean="0"/>
              <a:t>Spain</a:t>
            </a:r>
            <a:endParaRPr lang="ru-RU" dirty="0"/>
          </a:p>
        </p:txBody>
      </p:sp>
      <p:pic>
        <p:nvPicPr>
          <p:cNvPr id="4" name="Изображение 3" descr="slide-imag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4" y="2746078"/>
            <a:ext cx="3671807" cy="33380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487" y="200657"/>
            <a:ext cx="50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smtClean="0">
                <a:solidFill>
                  <a:schemeClr val="accent2"/>
                </a:solidFill>
              </a:rPr>
              <a:t>Blackening function   g(z)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91" y="846988"/>
            <a:ext cx="5173907" cy="40898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457" y="5138356"/>
            <a:ext cx="5830243" cy="40102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307" y="5775000"/>
            <a:ext cx="3369511" cy="304016"/>
          </a:xfrm>
          <a:prstGeom prst="rect">
            <a:avLst/>
          </a:prstGeom>
        </p:spPr>
      </p:pic>
      <p:pic>
        <p:nvPicPr>
          <p:cNvPr id="6" name="Picture 11" descr="colorba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846988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2487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38" y="235164"/>
            <a:ext cx="5488835" cy="95836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6" y="1499247"/>
            <a:ext cx="8801306" cy="11012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7" y="2736548"/>
            <a:ext cx="5920620" cy="2162024"/>
          </a:xfrm>
          <a:prstGeom prst="rect">
            <a:avLst/>
          </a:prstGeom>
        </p:spPr>
      </p:pic>
      <p:pic>
        <p:nvPicPr>
          <p:cNvPr id="5" name="Picture 11" descr="colorba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9" y="1148465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38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0538" y="87430"/>
            <a:ext cx="2352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Scalar Field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5" y="863102"/>
            <a:ext cx="6477676" cy="969979"/>
          </a:xfrm>
          <a:prstGeom prst="rect">
            <a:avLst/>
          </a:prstGeom>
        </p:spPr>
      </p:pic>
      <p:pic>
        <p:nvPicPr>
          <p:cNvPr id="4" name="Изображение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60" y="2080004"/>
            <a:ext cx="7137641" cy="1654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09019" y="6487725"/>
            <a:ext cx="816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phicn2</a:t>
            </a:r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4" y="4366825"/>
            <a:ext cx="3022600" cy="212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60" y="4135993"/>
            <a:ext cx="35564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&gt;</a:t>
            </a:r>
            <a:r>
              <a:rPr lang="en-US" sz="2400" dirty="0"/>
              <a:t>0 instability </a:t>
            </a:r>
            <a:r>
              <a:rPr lang="en-US" sz="2400" dirty="0" smtClean="0"/>
              <a:t>regions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2085" y="3997495"/>
            <a:ext cx="447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C&lt;0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Изображение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3" y="5128184"/>
            <a:ext cx="3524911" cy="11169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975" y="4766836"/>
            <a:ext cx="89750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 smtClean="0"/>
              <a:t>C=0 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1" name="Picture 11" descr="colorba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" y="636924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38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6889" y="364507"/>
            <a:ext cx="3341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S</a:t>
            </a:r>
            <a:r>
              <a:rPr lang="en-US" sz="3600" b="1" dirty="0">
                <a:solidFill>
                  <a:schemeClr val="accent2"/>
                </a:solidFill>
              </a:rPr>
              <a:t>calar </a:t>
            </a:r>
            <a:r>
              <a:rPr lang="en-US" sz="3600" b="1" dirty="0" smtClean="0">
                <a:solidFill>
                  <a:schemeClr val="accent2"/>
                </a:solidFill>
              </a:rPr>
              <a:t>potential  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5" y="1010838"/>
            <a:ext cx="8628721" cy="35169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7757"/>
            <a:ext cx="7066075" cy="2304155"/>
          </a:xfrm>
          <a:prstGeom prst="rect">
            <a:avLst/>
          </a:prstGeom>
        </p:spPr>
      </p:pic>
      <p:pic>
        <p:nvPicPr>
          <p:cNvPr id="5" name="Picture 11" descr="colorba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914001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565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246" y="388022"/>
            <a:ext cx="8668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</a:t>
            </a:r>
            <a:r>
              <a:rPr lang="en-US" sz="3600" b="1" dirty="0"/>
              <a:t>calar </a:t>
            </a:r>
            <a:r>
              <a:rPr lang="en-US" sz="3600" b="1" dirty="0" smtClean="0"/>
              <a:t>potential (two </a:t>
            </a:r>
            <a:r>
              <a:rPr lang="en-US" sz="3600" b="1" dirty="0" err="1" smtClean="0"/>
              <a:t>exp</a:t>
            </a:r>
            <a:r>
              <a:rPr lang="en-US" sz="3600" b="1" dirty="0" smtClean="0"/>
              <a:t> approximation) </a:t>
            </a:r>
            <a:endParaRPr lang="ru-RU" sz="3600" b="1" dirty="0"/>
          </a:p>
        </p:txBody>
      </p:sp>
      <p:pic>
        <p:nvPicPr>
          <p:cNvPr id="4" name="Изображение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" y="2281028"/>
            <a:ext cx="7843174" cy="312713"/>
          </a:xfrm>
          <a:prstGeom prst="rect">
            <a:avLst/>
          </a:prstGeom>
        </p:spPr>
      </p:pic>
      <p:pic>
        <p:nvPicPr>
          <p:cNvPr id="5" name="Изображение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4" y="2906386"/>
            <a:ext cx="4965700" cy="419100"/>
          </a:xfrm>
          <a:prstGeom prst="rect">
            <a:avLst/>
          </a:prstGeom>
        </p:spPr>
      </p:pic>
      <p:pic>
        <p:nvPicPr>
          <p:cNvPr id="7" name="Изображение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6" y="1332421"/>
            <a:ext cx="6731000" cy="533400"/>
          </a:xfrm>
          <a:prstGeom prst="rect">
            <a:avLst/>
          </a:prstGeom>
        </p:spPr>
      </p:pic>
      <p:pic>
        <p:nvPicPr>
          <p:cNvPr id="8" name="Изображение 3" descr="Изображение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2418" y="3775282"/>
            <a:ext cx="4127838" cy="277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1" descr="colorba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1034353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38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823" y="2287727"/>
            <a:ext cx="888941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en-US" sz="3600" b="1" dirty="0" smtClean="0">
                <a:solidFill>
                  <a:srgbClr val="800000"/>
                </a:solidFill>
              </a:rPr>
              <a:t>  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en-US" sz="3600" b="1" dirty="0" smtClean="0">
                <a:solidFill>
                  <a:srgbClr val="800000"/>
                </a:solidFill>
              </a:rPr>
              <a:t>Smeared</a:t>
            </a:r>
            <a:r>
              <a:rPr lang="en-US" sz="3600" b="1" dirty="0">
                <a:solidFill>
                  <a:srgbClr val="800000"/>
                </a:solidFill>
              </a:rPr>
              <a:t> </a:t>
            </a:r>
            <a:r>
              <a:rPr lang="ru-RU" sz="3600" b="1" dirty="0" err="1" smtClean="0">
                <a:solidFill>
                  <a:srgbClr val="800000"/>
                </a:solidFill>
              </a:rPr>
              <a:t>confinement</a:t>
            </a:r>
            <a:r>
              <a:rPr lang="ru-RU" sz="3600" b="1" dirty="0">
                <a:solidFill>
                  <a:srgbClr val="800000"/>
                </a:solidFill>
              </a:rPr>
              <a:t>/</a:t>
            </a:r>
            <a:r>
              <a:rPr lang="ru-RU" sz="3600" b="1" dirty="0" err="1">
                <a:solidFill>
                  <a:srgbClr val="800000"/>
                </a:solidFill>
              </a:rPr>
              <a:t>deconfinement</a:t>
            </a:r>
            <a:r>
              <a:rPr lang="ru-RU" sz="3600" b="1" dirty="0">
                <a:solidFill>
                  <a:srgbClr val="800000"/>
                </a:solidFill>
              </a:rPr>
              <a:t> </a:t>
            </a:r>
            <a:r>
              <a:rPr lang="en-US" sz="3600" b="1" dirty="0" smtClean="0">
                <a:solidFill>
                  <a:srgbClr val="800000"/>
                </a:solidFill>
              </a:rPr>
              <a:t/>
            </a:r>
            <a:br>
              <a:rPr lang="en-US" sz="3600" b="1" dirty="0" smtClean="0">
                <a:solidFill>
                  <a:srgbClr val="800000"/>
                </a:solidFill>
              </a:rPr>
            </a:br>
            <a:r>
              <a:rPr lang="en-US" sz="3600" b="1" dirty="0" smtClean="0">
                <a:solidFill>
                  <a:srgbClr val="800000"/>
                </a:solidFill>
              </a:rPr>
              <a:t>     </a:t>
            </a:r>
            <a:r>
              <a:rPr lang="ru-RU" sz="3600" b="1" dirty="0" err="1" smtClean="0">
                <a:solidFill>
                  <a:srgbClr val="800000"/>
                </a:solidFill>
              </a:rPr>
              <a:t>phase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en-US" sz="3600" b="1" dirty="0">
                <a:solidFill>
                  <a:srgbClr val="800000"/>
                </a:solidFill>
              </a:rPr>
              <a:t>transition (crossover transition)  </a:t>
            </a:r>
            <a:endParaRPr lang="en-US" sz="3600" b="1" dirty="0" smtClean="0">
              <a:solidFill>
                <a:srgbClr val="800000"/>
              </a:solidFill>
            </a:endParaRPr>
          </a:p>
          <a:p>
            <a:r>
              <a:rPr lang="en-US" sz="3600" b="1" dirty="0">
                <a:solidFill>
                  <a:srgbClr val="800000"/>
                </a:solidFill>
              </a:rPr>
              <a:t> </a:t>
            </a:r>
            <a:r>
              <a:rPr lang="en-US" sz="3600" b="1" dirty="0" smtClean="0">
                <a:solidFill>
                  <a:srgbClr val="800000"/>
                </a:solidFill>
              </a:rPr>
              <a:t>    </a:t>
            </a:r>
            <a:r>
              <a:rPr lang="ru-RU" sz="3600" b="1" dirty="0" err="1" smtClean="0">
                <a:solidFill>
                  <a:srgbClr val="800000"/>
                </a:solidFill>
              </a:rPr>
              <a:t>in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 err="1" smtClean="0">
                <a:solidFill>
                  <a:srgbClr val="800000"/>
                </a:solidFill>
              </a:rPr>
              <a:t>holography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 err="1" smtClean="0">
                <a:solidFill>
                  <a:srgbClr val="800000"/>
                </a:solidFill>
              </a:rPr>
              <a:t>for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en-US" sz="3600" b="1" dirty="0" smtClean="0">
                <a:solidFill>
                  <a:srgbClr val="800000"/>
                </a:solidFill>
              </a:rPr>
              <a:t>the  </a:t>
            </a:r>
            <a:r>
              <a:rPr lang="en-US" sz="3600" b="1" dirty="0" err="1" smtClean="0">
                <a:solidFill>
                  <a:srgbClr val="800000"/>
                </a:solidFill>
              </a:rPr>
              <a:t>anizotropic</a:t>
            </a:r>
            <a:r>
              <a:rPr lang="en-US" sz="3600" b="1" dirty="0" smtClean="0">
                <a:solidFill>
                  <a:srgbClr val="800000"/>
                </a:solidFill>
              </a:rPr>
              <a:t>  model</a:t>
            </a:r>
            <a:r>
              <a:rPr lang="ru-RU" sz="3600" b="1" dirty="0" smtClean="0">
                <a:solidFill>
                  <a:srgbClr val="800000"/>
                </a:solidFill>
                <a:effectLst/>
              </a:rPr>
              <a:t> </a:t>
            </a:r>
            <a:endParaRPr lang="ru-RU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99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93134" y="95290"/>
            <a:ext cx="9144000" cy="614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Temporal Wilson loops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419" y="735473"/>
            <a:ext cx="6757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Energy between quarks located along x-direction</a:t>
            </a:r>
            <a:endParaRPr lang="ru-RU" sz="2400" b="1" dirty="0">
              <a:solidFill>
                <a:srgbClr val="000090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01" y="1334277"/>
            <a:ext cx="3121427" cy="3099599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00" y="1023127"/>
            <a:ext cx="4356100" cy="6223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048386" y="1645427"/>
            <a:ext cx="4474339" cy="1710386"/>
            <a:chOff x="4402961" y="2021364"/>
            <a:chExt cx="4474339" cy="1710386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4531122" y="2021364"/>
              <a:ext cx="4194527" cy="1211236"/>
              <a:chOff x="4405885" y="2870200"/>
              <a:chExt cx="4194527" cy="1211236"/>
            </a:xfrm>
          </p:grpSpPr>
          <p:pic>
            <p:nvPicPr>
              <p:cNvPr id="21" name="Изображение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5885" y="3040036"/>
                <a:ext cx="4194527" cy="10414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521200" y="2870200"/>
                <a:ext cx="2371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Holography for a probe</a:t>
                </a:r>
                <a:endParaRPr lang="ru-RU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402961" y="3085419"/>
              <a:ext cx="447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dirty="0" smtClean="0"/>
                <a:t>recipe by </a:t>
              </a:r>
              <a:r>
                <a:rPr lang="en-US" dirty="0" err="1" smtClean="0"/>
                <a:t>Maldacena</a:t>
              </a:r>
              <a:r>
                <a:rPr lang="en-US" dirty="0"/>
                <a:t> </a:t>
              </a:r>
              <a:r>
                <a:rPr lang="en-US" dirty="0" smtClean="0"/>
                <a:t>(‘98</a:t>
              </a:r>
              <a:r>
                <a:rPr lang="en-US" dirty="0"/>
                <a:t>), </a:t>
              </a:r>
              <a:r>
                <a:rPr lang="en-US" dirty="0" smtClean="0"/>
                <a:t>Rey et al (‘98)</a:t>
              </a:r>
              <a:r>
                <a:rPr lang="en-US" dirty="0"/>
                <a:t>, </a:t>
              </a:r>
              <a:endParaRPr lang="en-US" dirty="0" smtClean="0"/>
            </a:p>
            <a:p>
              <a:r>
                <a:rPr lang="en-US" dirty="0" err="1" smtClean="0"/>
                <a:t>Sonnenschein</a:t>
              </a:r>
              <a:r>
                <a:rPr lang="en-US" dirty="0" smtClean="0"/>
                <a:t> </a:t>
              </a:r>
              <a:r>
                <a:rPr lang="en-US" dirty="0"/>
                <a:t>et al </a:t>
              </a:r>
              <a:r>
                <a:rPr lang="en-US" dirty="0" smtClean="0"/>
                <a:t>(</a:t>
              </a:r>
              <a:r>
                <a:rPr lang="uk-UA" dirty="0" smtClean="0"/>
                <a:t>’</a:t>
              </a:r>
              <a:r>
                <a:rPr lang="en-US" dirty="0" smtClean="0"/>
                <a:t>98)</a:t>
              </a:r>
              <a:endParaRPr lang="ru-RU" dirty="0"/>
            </a:p>
          </p:txBody>
        </p:sp>
      </p:grpSp>
      <p:pic>
        <p:nvPicPr>
          <p:cNvPr id="4" name="Изображение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49" y="5472752"/>
            <a:ext cx="3552891" cy="1400659"/>
          </a:xfrm>
          <a:prstGeom prst="rect">
            <a:avLst/>
          </a:prstGeom>
        </p:spPr>
      </p:pic>
      <p:sp>
        <p:nvSpPr>
          <p:cNvPr id="7" name="Круговая 6"/>
          <p:cNvSpPr/>
          <p:nvPr/>
        </p:nvSpPr>
        <p:spPr>
          <a:xfrm rot="5400000">
            <a:off x="391749" y="5111452"/>
            <a:ext cx="1569784" cy="1710901"/>
          </a:xfrm>
          <a:prstGeom prst="pie">
            <a:avLst>
              <a:gd name="adj1" fmla="val 5358397"/>
              <a:gd name="adj2" fmla="val 1620000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194" y="4552262"/>
            <a:ext cx="31358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Countour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approach in YM in 80’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8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Круговая 8"/>
          <p:cNvSpPr/>
          <p:nvPr/>
        </p:nvSpPr>
        <p:spPr>
          <a:xfrm rot="10800000">
            <a:off x="1620531" y="5714510"/>
            <a:ext cx="823121" cy="458572"/>
          </a:xfrm>
          <a:prstGeom prst="pie">
            <a:avLst>
              <a:gd name="adj1" fmla="val 4593845"/>
              <a:gd name="adj2" fmla="val 10719448"/>
            </a:avLst>
          </a:prstGeom>
          <a:solidFill>
            <a:srgbClr val="CCFFCC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2279443" y="2759365"/>
            <a:ext cx="529150" cy="321637"/>
          </a:xfrm>
          <a:prstGeom prst="parallelogram">
            <a:avLst>
              <a:gd name="adj" fmla="val 72527"/>
            </a:avLst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Круговая 23"/>
          <p:cNvSpPr/>
          <p:nvPr/>
        </p:nvSpPr>
        <p:spPr>
          <a:xfrm rot="5400000">
            <a:off x="530187" y="4858508"/>
            <a:ext cx="1675990" cy="2150940"/>
          </a:xfrm>
          <a:prstGeom prst="pie">
            <a:avLst>
              <a:gd name="adj1" fmla="val 5358397"/>
              <a:gd name="adj2" fmla="val 16231465"/>
            </a:avLst>
          </a:prstGeom>
          <a:solidFill>
            <a:srgbClr val="FFFF00">
              <a:alpha val="21000"/>
            </a:srgb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76547" y="3548697"/>
            <a:ext cx="46809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90"/>
                </a:solidFill>
              </a:rPr>
              <a:t>2-dim Born-</a:t>
            </a:r>
            <a:r>
              <a:rPr lang="en-US" sz="2400" b="1" dirty="0" err="1" smtClean="0">
                <a:solidFill>
                  <a:srgbClr val="000090"/>
                </a:solidFill>
              </a:rPr>
              <a:t>Infeld</a:t>
            </a:r>
            <a:r>
              <a:rPr lang="en-US" sz="2400" b="1" dirty="0" smtClean="0">
                <a:solidFill>
                  <a:srgbClr val="000090"/>
                </a:solidFill>
              </a:rPr>
              <a:t> dynamical system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90"/>
              </a:solidFill>
              <a:effectLst/>
              <a:uFillTx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04122" y="5541978"/>
            <a:ext cx="225255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FillTx/>
                <a:sym typeface="Calibri"/>
              </a:rPr>
              <a:t>Effective actions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800000"/>
                </a:solidFill>
              </a:rPr>
              <a:t>d</a:t>
            </a:r>
            <a:r>
              <a:rPr lang="en-US" b="1" dirty="0" smtClean="0">
                <a:solidFill>
                  <a:srgbClr val="800000"/>
                </a:solidFill>
              </a:rPr>
              <a:t>epend on orientation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800000"/>
              </a:solidFill>
              <a:effectLst/>
              <a:uFillTx/>
              <a:sym typeface="Calibri"/>
            </a:endParaRPr>
          </a:p>
        </p:txBody>
      </p:sp>
      <p:pic>
        <p:nvPicPr>
          <p:cNvPr id="30" name="Picture 11" descr="colorba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661233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36" y="4063204"/>
            <a:ext cx="4608348" cy="741343"/>
          </a:xfrm>
          <a:prstGeom prst="rect">
            <a:avLst/>
          </a:prstGeom>
        </p:spPr>
      </p:pic>
      <p:pic>
        <p:nvPicPr>
          <p:cNvPr id="12" name="Изображение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36" y="4804547"/>
            <a:ext cx="4771236" cy="6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67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20" grpId="0" animBg="1"/>
      <p:bldP spid="24" grpId="0" animBg="1"/>
      <p:bldP spid="2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332" y="235295"/>
            <a:ext cx="5816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Holographic anisotropic QCD phase diagram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7" name="Picture 11" descr="colorb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34807"/>
            <a:ext cx="8901113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312" y="4792344"/>
            <a:ext cx="3559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800"/>
                </a:solidFill>
              </a:rPr>
              <a:t>From IA, </a:t>
            </a:r>
            <a:r>
              <a:rPr lang="en-US" sz="2400" b="1" dirty="0" err="1" smtClean="0">
                <a:solidFill>
                  <a:srgbClr val="007800"/>
                </a:solidFill>
              </a:rPr>
              <a:t>K.Rannu</a:t>
            </a:r>
            <a:r>
              <a:rPr lang="en-US" sz="2400" b="1" dirty="0" smtClean="0">
                <a:solidFill>
                  <a:srgbClr val="007800"/>
                </a:solidFill>
              </a:rPr>
              <a:t>, JHEP’18</a:t>
            </a:r>
            <a:endParaRPr lang="ru-RU" sz="2400" b="1" dirty="0">
              <a:solidFill>
                <a:srgbClr val="007800"/>
              </a:solidFill>
            </a:endParaRPr>
          </a:p>
        </p:txBody>
      </p:sp>
      <p:pic>
        <p:nvPicPr>
          <p:cNvPr id="5" name="Изображение 4" descr="TransAn-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" y="2409964"/>
            <a:ext cx="3953557" cy="2712580"/>
          </a:xfrm>
          <a:prstGeom prst="rect">
            <a:avLst/>
          </a:prstGeom>
        </p:spPr>
      </p:pic>
      <p:pic>
        <p:nvPicPr>
          <p:cNvPr id="8" name="Изображение 7" descr="TransAn-small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0" y="931645"/>
            <a:ext cx="5621338" cy="3607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8241" y="5788164"/>
            <a:ext cx="8232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Smeared</a:t>
            </a:r>
            <a:r>
              <a:rPr lang="ru-RU" sz="2800" b="1" dirty="0" smtClean="0"/>
              <a:t> </a:t>
            </a:r>
            <a:r>
              <a:rPr lang="ru-RU" sz="2800" b="1" dirty="0" err="1"/>
              <a:t>confinement</a:t>
            </a:r>
            <a:r>
              <a:rPr lang="en-US" sz="2800" b="1" dirty="0"/>
              <a:t>/</a:t>
            </a:r>
            <a:r>
              <a:rPr lang="ru-RU" sz="2800" b="1" dirty="0" err="1"/>
              <a:t>deconfinement</a:t>
            </a:r>
            <a:r>
              <a:rPr lang="ru-RU" sz="2800" b="1" dirty="0"/>
              <a:t> </a:t>
            </a:r>
            <a:r>
              <a:rPr lang="ru-RU" sz="2800" b="1" dirty="0" err="1" smtClean="0"/>
              <a:t>phase</a:t>
            </a:r>
            <a:r>
              <a:rPr lang="ru-RU" sz="2800" b="1" dirty="0" smtClean="0"/>
              <a:t> </a:t>
            </a:r>
            <a:r>
              <a:rPr lang="en-US" sz="2800" b="1" dirty="0"/>
              <a:t>transition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3500" y="3302000"/>
            <a:ext cx="546100" cy="203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75890"/>
            <a:ext cx="1168400" cy="558800"/>
          </a:xfrm>
          <a:prstGeom prst="rect">
            <a:avLst/>
          </a:prstGeom>
        </p:spPr>
      </p:pic>
      <p:pic>
        <p:nvPicPr>
          <p:cNvPr id="12" name="Изображение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075890"/>
            <a:ext cx="952500" cy="5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36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Termo-m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453441"/>
            <a:ext cx="7734300" cy="4965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257" y="5647169"/>
            <a:ext cx="780972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/>
              <a:t>The dependence of temperature </a:t>
            </a:r>
            <a:r>
              <a:rPr lang="en-US" sz="2400" b="1" dirty="0" smtClean="0"/>
              <a:t>T</a:t>
            </a:r>
            <a:r>
              <a:rPr lang="en-US" sz="2400" b="1" dirty="0"/>
              <a:t>(</a:t>
            </a:r>
            <a:r>
              <a:rPr lang="en-US" sz="2400" b="1" dirty="0" err="1" smtClean="0"/>
              <a:t>zh,mu</a:t>
            </a:r>
            <a:r>
              <a:rPr lang="en-US" sz="2400" b="1" dirty="0" err="1"/>
              <a:t>,c</a:t>
            </a:r>
            <a:r>
              <a:rPr lang="en-US" sz="2400" b="1" dirty="0" err="1" smtClean="0"/>
              <a:t>,nu</a:t>
            </a:r>
            <a:r>
              <a:rPr lang="en-US" sz="2400" b="1" dirty="0" smtClean="0"/>
              <a:t>) on </a:t>
            </a:r>
            <a:r>
              <a:rPr lang="en-US" sz="2400" b="1" dirty="0" err="1" smtClean="0"/>
              <a:t>zh</a:t>
            </a:r>
            <a:endParaRPr lang="en-US" sz="2400" b="1" dirty="0"/>
          </a:p>
          <a:p>
            <a:r>
              <a:rPr lang="en-US" sz="2400" b="1" dirty="0"/>
              <a:t>  </a:t>
            </a:r>
            <a:r>
              <a:rPr lang="en-US" sz="2400" b="1" dirty="0" smtClean="0"/>
              <a:t>for c </a:t>
            </a:r>
            <a:r>
              <a:rPr lang="en-US" sz="2400" b="1" dirty="0"/>
              <a:t>= - 1</a:t>
            </a:r>
            <a:r>
              <a:rPr lang="en-US" sz="2400" b="1" dirty="0" smtClean="0"/>
              <a:t> </a:t>
            </a:r>
            <a:r>
              <a:rPr lang="en-US" sz="2400" b="1" dirty="0"/>
              <a:t>and different </a:t>
            </a:r>
            <a:r>
              <a:rPr lang="en-US" sz="2400" b="1" dirty="0" smtClean="0"/>
              <a:t>mu </a:t>
            </a:r>
            <a:r>
              <a:rPr lang="en-US" sz="2400" b="1" dirty="0"/>
              <a:t>for </a:t>
            </a:r>
            <a:r>
              <a:rPr lang="en-US" sz="2400" b="1" dirty="0" smtClean="0"/>
              <a:t>anisotropic</a:t>
            </a:r>
            <a:r>
              <a:rPr lang="en-US" sz="2400" b="1" dirty="0"/>
              <a:t>, </a:t>
            </a:r>
            <a:r>
              <a:rPr lang="en-US" sz="2400" b="1" dirty="0" smtClean="0"/>
              <a:t>nu </a:t>
            </a:r>
            <a:r>
              <a:rPr lang="en-US" sz="2400" b="1" dirty="0"/>
              <a:t>= </a:t>
            </a:r>
            <a:r>
              <a:rPr lang="en-US" sz="2400" b="1" dirty="0" smtClean="0"/>
              <a:t>4.5 case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139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om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47" y="379017"/>
            <a:ext cx="6172285" cy="382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792" y="4485311"/>
            <a:ext cx="8660958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 smtClean="0"/>
              <a:t>comparison of dependences </a:t>
            </a:r>
            <a:r>
              <a:rPr lang="en-US" sz="2400" b="1" dirty="0"/>
              <a:t>of temperature </a:t>
            </a:r>
            <a:r>
              <a:rPr lang="en-US" sz="2400" b="1" dirty="0" smtClean="0"/>
              <a:t>T</a:t>
            </a:r>
            <a:r>
              <a:rPr lang="en-US" sz="2400" b="1" dirty="0"/>
              <a:t>(</a:t>
            </a:r>
            <a:r>
              <a:rPr lang="en-US" sz="2400" b="1" dirty="0" err="1" smtClean="0"/>
              <a:t>zh,mu</a:t>
            </a:r>
            <a:r>
              <a:rPr lang="en-US" sz="2400" b="1" dirty="0" err="1"/>
              <a:t>,c</a:t>
            </a:r>
            <a:r>
              <a:rPr lang="en-US" sz="2400" b="1" dirty="0" err="1" smtClean="0"/>
              <a:t>,nu</a:t>
            </a:r>
            <a:r>
              <a:rPr lang="en-US" sz="2400" b="1" dirty="0" smtClean="0"/>
              <a:t>) on </a:t>
            </a:r>
            <a:r>
              <a:rPr lang="en-US" sz="2400" b="1" dirty="0" err="1" smtClean="0"/>
              <a:t>zh</a:t>
            </a:r>
            <a:r>
              <a:rPr lang="en-US" sz="2400" b="1" dirty="0" smtClean="0"/>
              <a:t> for c </a:t>
            </a:r>
            <a:r>
              <a:rPr lang="en-US" sz="2400" b="1" dirty="0"/>
              <a:t>= - 1</a:t>
            </a:r>
            <a:r>
              <a:rPr lang="en-US" sz="2400" b="1" dirty="0" smtClean="0"/>
              <a:t> </a:t>
            </a:r>
            <a:r>
              <a:rPr lang="en-US" sz="2400" b="1" dirty="0"/>
              <a:t>and different </a:t>
            </a:r>
            <a:r>
              <a:rPr lang="en-US" sz="2400" b="1" dirty="0" smtClean="0"/>
              <a:t>mu </a:t>
            </a:r>
            <a:r>
              <a:rPr lang="en-US" sz="2400" b="1" dirty="0"/>
              <a:t>for </a:t>
            </a:r>
            <a:r>
              <a:rPr lang="en-US" sz="2400" b="1" dirty="0" smtClean="0"/>
              <a:t>isotropic and anisotropic cases;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 the </a:t>
            </a:r>
            <a:r>
              <a:rPr lang="en-US" sz="2400" b="1" dirty="0"/>
              <a:t>horizontal orange and red lines show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locations </a:t>
            </a:r>
            <a:r>
              <a:rPr lang="en-US" sz="2400" b="1" dirty="0"/>
              <a:t>of the global minima in isotropic and anisotropic </a:t>
            </a:r>
            <a:r>
              <a:rPr lang="en-US" sz="2400" b="1" dirty="0" smtClean="0"/>
              <a:t>cases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215416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395288" y="-100013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Outlook</a:t>
            </a:r>
          </a:p>
        </p:txBody>
      </p:sp>
      <p:sp>
        <p:nvSpPr>
          <p:cNvPr id="119" name="Rectangle 3"/>
          <p:cNvSpPr txBox="1">
            <a:spLocks noGrp="1"/>
          </p:cNvSpPr>
          <p:nvPr>
            <p:ph type="body" idx="4294967295"/>
          </p:nvPr>
        </p:nvSpPr>
        <p:spPr>
          <a:xfrm>
            <a:off x="395288" y="1076812"/>
            <a:ext cx="8674100" cy="9808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8609" indent="-308609" defTabSz="411479">
              <a:lnSpc>
                <a:spcPct val="81000"/>
              </a:lnSpc>
              <a:spcBef>
                <a:spcPts val="500"/>
              </a:spcBef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HRG for one phenomenological </a:t>
            </a:r>
            <a:r>
              <a:rPr sz="2800" dirty="0" smtClean="0"/>
              <a:t>model</a:t>
            </a:r>
            <a:endParaRPr sz="2970" dirty="0">
              <a:solidFill>
                <a:srgbClr val="800000"/>
              </a:solidFill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970" dirty="0">
              <a:solidFill>
                <a:srgbClr val="800000"/>
              </a:solidFill>
            </a:endParaRPr>
          </a:p>
        </p:txBody>
      </p:sp>
      <p:pic>
        <p:nvPicPr>
          <p:cNvPr id="120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3"/>
          <p:cNvSpPr txBox="1">
            <a:spLocks/>
          </p:cNvSpPr>
          <p:nvPr/>
        </p:nvSpPr>
        <p:spPr>
          <a:xfrm>
            <a:off x="1270658" y="1855402"/>
            <a:ext cx="6231508" cy="1131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08609" indent="-308609" defTabSz="411479">
              <a:lnSpc>
                <a:spcPct val="81000"/>
              </a:lnSpc>
              <a:spcBef>
                <a:spcPts val="500"/>
              </a:spcBef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59" b="1" dirty="0" smtClean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Motivations for the model</a:t>
            </a:r>
          </a:p>
          <a:p>
            <a:pPr marL="308609" indent="-308609" defTabSz="411479">
              <a:lnSpc>
                <a:spcPct val="81000"/>
              </a:lnSpc>
              <a:spcBef>
                <a:spcPts val="500"/>
              </a:spcBef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159" b="1" dirty="0" smtClean="0">
              <a:solidFill>
                <a:srgbClr val="3760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spcBef>
                <a:spcPts val="500"/>
              </a:spcBef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159" b="1" dirty="0" smtClean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Physical  properties of the model</a:t>
            </a:r>
            <a:endParaRPr lang="en-US" sz="2340" b="1" dirty="0" smtClean="0">
              <a:solidFill>
                <a:srgbClr val="37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>
          <a:xfrm>
            <a:off x="517390" y="2993348"/>
            <a:ext cx="7685943" cy="114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08609" indent="-308609" defTabSz="411479">
              <a:lnSpc>
                <a:spcPct val="81000"/>
              </a:lnSpc>
              <a:spcBef>
                <a:spcPts val="600"/>
              </a:spcBef>
              <a:buSzTx/>
              <a:buFont typeface="Arial"/>
              <a:buNone/>
              <a:defRPr sz="2340" b="1">
                <a:solidFill>
                  <a:srgbClr val="204E09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609" b="1" dirty="0" smtClean="0">
              <a:solidFill>
                <a:srgbClr val="204E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97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970" b="1" dirty="0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Exact HRG for two </a:t>
            </a:r>
            <a:r>
              <a:rPr lang="en-US" sz="2970" b="1" dirty="0" err="1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exp</a:t>
            </a:r>
            <a:r>
              <a:rPr lang="en-US" sz="2970" b="1" dirty="0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70" b="1" dirty="0" err="1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dilaton</a:t>
            </a:r>
            <a:r>
              <a:rPr lang="en-US" sz="2970" b="1" dirty="0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potential</a:t>
            </a:r>
          </a:p>
          <a:p>
            <a:pPr marL="0" indent="0" defTabSz="411479">
              <a:lnSpc>
                <a:spcPct val="81000"/>
              </a:lnSpc>
              <a:spcBef>
                <a:spcPts val="600"/>
              </a:spcBef>
              <a:buNone/>
              <a:defRPr sz="3239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609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1270658" y="3878197"/>
            <a:ext cx="6635290" cy="214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70000" lnSpcReduction="2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411479">
              <a:lnSpc>
                <a:spcPct val="81000"/>
              </a:lnSpc>
              <a:spcBef>
                <a:spcPts val="600"/>
              </a:spcBef>
              <a:buNone/>
              <a:defRPr sz="3239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609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defTabSz="411479">
              <a:lnSpc>
                <a:spcPct val="81000"/>
              </a:lnSpc>
              <a:spcBef>
                <a:spcPts val="600"/>
              </a:spcBef>
              <a:buNone/>
              <a:defRPr sz="3239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609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970" b="1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Zero chemical potential </a:t>
            </a:r>
            <a:endParaRPr lang="en-US" sz="3239" b="1" dirty="0" smtClean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defTabSz="411479">
              <a:lnSpc>
                <a:spcPct val="81000"/>
              </a:lnSpc>
              <a:buNone/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970" b="1" dirty="0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100" b="1" dirty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2159" b="1" dirty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70" b="1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is special </a:t>
            </a:r>
            <a:r>
              <a:rPr lang="en-US" sz="2970" b="1" dirty="0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for non-zero chemical </a:t>
            </a:r>
            <a:r>
              <a:rPr lang="en-US" sz="2970" b="1" dirty="0" err="1" smtClean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potentia</a:t>
            </a:r>
            <a:endParaRPr lang="en-US" sz="3239" b="1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100" b="1" dirty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en-US" sz="2159" b="1" dirty="0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70" b="1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is special for </a:t>
            </a:r>
            <a:r>
              <a:rPr lang="en-US" sz="2970" b="1" dirty="0" err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anizotropic</a:t>
            </a:r>
            <a:r>
              <a:rPr lang="en-US" sz="2970" b="1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case</a:t>
            </a: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 smtClean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8609" indent="-308609" defTabSz="411479">
              <a:lnSpc>
                <a:spcPct val="81000"/>
              </a:lnSpc>
              <a:defRPr sz="2159"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970" b="1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" y="6027005"/>
            <a:ext cx="9230349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Based on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:</a:t>
            </a:r>
          </a:p>
          <a:p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 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I.A., </a:t>
            </a: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K.Rannu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, 1802.05652; 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I.A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</a:rPr>
              <a:t>A.Golubtsova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G.Policastro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is-IS" sz="2400" b="1" dirty="0">
                <a:solidFill>
                  <a:schemeClr val="accent3">
                    <a:lumMod val="50000"/>
                  </a:schemeClr>
                </a:solidFill>
              </a:rPr>
              <a:t>1803.06764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animBg="1" advAuto="0"/>
      <p:bldP spid="8" grpId="0" build="p" advAuto="0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BCKPTm-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77" y="702518"/>
            <a:ext cx="5563077" cy="3631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744" y="4566371"/>
            <a:ext cx="8755541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/>
              <a:t>The phase diagrams in the </a:t>
            </a:r>
            <a:r>
              <a:rPr lang="en-US" sz="2400" b="1" dirty="0" smtClean="0"/>
              <a:t>(</a:t>
            </a:r>
            <a:r>
              <a:rPr lang="en-US" sz="2400" b="1" dirty="0" err="1"/>
              <a:t>T</a:t>
            </a:r>
            <a:r>
              <a:rPr lang="en-US" sz="2400" b="1" dirty="0" err="1" smtClean="0"/>
              <a:t>,mu</a:t>
            </a:r>
            <a:r>
              <a:rPr lang="en-US" sz="2400" b="1" dirty="0" smtClean="0"/>
              <a:t>)-</a:t>
            </a:r>
            <a:r>
              <a:rPr lang="en-US" sz="2400" b="1" dirty="0"/>
              <a:t>plane for the isotropic</a:t>
            </a:r>
          </a:p>
          <a:p>
            <a:r>
              <a:rPr lang="en-US" sz="2400" b="1" dirty="0" smtClean="0"/>
              <a:t>background </a:t>
            </a:r>
            <a:r>
              <a:rPr lang="en-US" sz="2400" b="1" dirty="0"/>
              <a:t>(green line) and for anisotropic </a:t>
            </a:r>
            <a:r>
              <a:rPr lang="en-US" sz="2400" b="1" dirty="0" smtClean="0"/>
              <a:t>nu </a:t>
            </a:r>
            <a:r>
              <a:rPr lang="en-US" sz="2400" b="1" dirty="0"/>
              <a:t>= </a:t>
            </a:r>
            <a:r>
              <a:rPr lang="en-US" sz="2400" b="1" dirty="0" smtClean="0"/>
              <a:t>4.5 </a:t>
            </a:r>
            <a:r>
              <a:rPr lang="en-US" sz="2400" b="1" dirty="0"/>
              <a:t>background</a:t>
            </a:r>
          </a:p>
          <a:p>
            <a:r>
              <a:rPr lang="en-US" sz="2400" b="1" dirty="0" smtClean="0"/>
              <a:t>(</a:t>
            </a:r>
            <a:r>
              <a:rPr lang="en-US" sz="2400" b="1" dirty="0"/>
              <a:t>blue line). 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LIBH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and  SIBH (LABH and  SABH) indicate the regions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small and large isotropic (anisotropic) black holes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874196"/>
      </p:ext>
    </p:extLst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5332" y="235295"/>
            <a:ext cx="5816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Holographic anisotropic QCD phase diagram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7" name="Picture 11" descr="colorb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834807"/>
            <a:ext cx="8901113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312" y="4792344"/>
            <a:ext cx="3559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800"/>
                </a:solidFill>
              </a:rPr>
              <a:t>From IA, </a:t>
            </a:r>
            <a:r>
              <a:rPr lang="en-US" sz="2400" b="1" dirty="0" err="1" smtClean="0">
                <a:solidFill>
                  <a:srgbClr val="007800"/>
                </a:solidFill>
              </a:rPr>
              <a:t>K.Rannu</a:t>
            </a:r>
            <a:r>
              <a:rPr lang="en-US" sz="2400" b="1" dirty="0" smtClean="0">
                <a:solidFill>
                  <a:srgbClr val="007800"/>
                </a:solidFill>
              </a:rPr>
              <a:t>, JHEP’18</a:t>
            </a:r>
            <a:endParaRPr lang="ru-RU" sz="2400" b="1" dirty="0">
              <a:solidFill>
                <a:srgbClr val="007800"/>
              </a:solidFill>
            </a:endParaRPr>
          </a:p>
        </p:txBody>
      </p:sp>
      <p:pic>
        <p:nvPicPr>
          <p:cNvPr id="5" name="Изображение 4" descr="TransAn-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" y="2409964"/>
            <a:ext cx="3953557" cy="2712580"/>
          </a:xfrm>
          <a:prstGeom prst="rect">
            <a:avLst/>
          </a:prstGeom>
        </p:spPr>
      </p:pic>
      <p:pic>
        <p:nvPicPr>
          <p:cNvPr id="8" name="Изображение 7" descr="TransAn-small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0" y="931645"/>
            <a:ext cx="5621338" cy="36070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8241" y="5788164"/>
            <a:ext cx="8232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Smeared</a:t>
            </a:r>
            <a:r>
              <a:rPr lang="ru-RU" sz="2800" b="1" dirty="0" smtClean="0"/>
              <a:t> </a:t>
            </a:r>
            <a:r>
              <a:rPr lang="ru-RU" sz="2800" b="1" dirty="0" err="1"/>
              <a:t>confinement</a:t>
            </a:r>
            <a:r>
              <a:rPr lang="en-US" sz="2800" b="1" dirty="0"/>
              <a:t>/</a:t>
            </a:r>
            <a:r>
              <a:rPr lang="ru-RU" sz="2800" b="1" dirty="0" err="1"/>
              <a:t>deconfinement</a:t>
            </a:r>
            <a:r>
              <a:rPr lang="ru-RU" sz="2800" b="1" dirty="0"/>
              <a:t> </a:t>
            </a:r>
            <a:r>
              <a:rPr lang="ru-RU" sz="2800" b="1" dirty="0" err="1" smtClean="0"/>
              <a:t>phase</a:t>
            </a:r>
            <a:r>
              <a:rPr lang="ru-RU" sz="2800" b="1" dirty="0" smtClean="0"/>
              <a:t> </a:t>
            </a:r>
            <a:r>
              <a:rPr lang="en-US" sz="2800" b="1" dirty="0"/>
              <a:t>transition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3500" y="3302000"/>
            <a:ext cx="546100" cy="203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75890"/>
            <a:ext cx="1168400" cy="558800"/>
          </a:xfrm>
          <a:prstGeom prst="rect">
            <a:avLst/>
          </a:prstGeom>
        </p:spPr>
      </p:pic>
      <p:pic>
        <p:nvPicPr>
          <p:cNvPr id="12" name="Изображение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075890"/>
            <a:ext cx="952500" cy="5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75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27" y="107024"/>
            <a:ext cx="406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Spatial Wilson loops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2" name="Изображение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0" y="1056360"/>
            <a:ext cx="2794000" cy="508000"/>
          </a:xfrm>
          <a:prstGeom prst="rect">
            <a:avLst/>
          </a:prstGeom>
        </p:spPr>
      </p:pic>
      <p:pic>
        <p:nvPicPr>
          <p:cNvPr id="10" name="Изображение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62" y="1058742"/>
            <a:ext cx="2994023" cy="46419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30" y="4534051"/>
            <a:ext cx="2514600" cy="15113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052" y="4777469"/>
            <a:ext cx="2387600" cy="1422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0274" y="6403069"/>
            <a:ext cx="468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4401"/>
                </a:solidFill>
              </a:rPr>
              <a:t>    </a:t>
            </a:r>
            <a:r>
              <a:rPr lang="en-US" b="1" dirty="0" err="1" smtClean="0">
                <a:solidFill>
                  <a:srgbClr val="004401"/>
                </a:solidFill>
              </a:rPr>
              <a:t>Ageev</a:t>
            </a:r>
            <a:r>
              <a:rPr lang="en-US" b="1" dirty="0" smtClean="0">
                <a:solidFill>
                  <a:srgbClr val="004401"/>
                </a:solidFill>
              </a:rPr>
              <a:t>, IA,</a:t>
            </a:r>
            <a:r>
              <a:rPr lang="ru-RU" b="1" dirty="0" smtClean="0">
                <a:solidFill>
                  <a:srgbClr val="004401"/>
                </a:solidFill>
              </a:rPr>
              <a:t> </a:t>
            </a:r>
            <a:r>
              <a:rPr lang="ru-RU" b="1" dirty="0" err="1">
                <a:solidFill>
                  <a:srgbClr val="004401"/>
                </a:solidFill>
              </a:rPr>
              <a:t>Golubtsova</a:t>
            </a:r>
            <a:r>
              <a:rPr lang="ru-RU" b="1" dirty="0">
                <a:solidFill>
                  <a:srgbClr val="004401"/>
                </a:solidFill>
              </a:rPr>
              <a:t>, </a:t>
            </a:r>
            <a:r>
              <a:rPr lang="ru-RU" b="1" dirty="0" err="1">
                <a:solidFill>
                  <a:srgbClr val="004401"/>
                </a:solidFill>
              </a:rPr>
              <a:t>Gourgoulhon</a:t>
            </a:r>
            <a:r>
              <a:rPr lang="ru-RU" b="1" dirty="0">
                <a:solidFill>
                  <a:srgbClr val="004401"/>
                </a:solidFill>
              </a:rPr>
              <a:t>, </a:t>
            </a:r>
            <a:r>
              <a:rPr lang="en-US" b="1" dirty="0" smtClean="0">
                <a:solidFill>
                  <a:srgbClr val="004401"/>
                </a:solidFill>
              </a:rPr>
              <a:t>NPB’18</a:t>
            </a:r>
            <a:r>
              <a:rPr lang="ru-RU" b="1" dirty="0" smtClean="0">
                <a:solidFill>
                  <a:srgbClr val="004401"/>
                </a:solidFill>
              </a:rPr>
              <a:t> </a:t>
            </a:r>
            <a:endParaRPr lang="ru-RU" b="1" dirty="0">
              <a:solidFill>
                <a:srgbClr val="004401"/>
              </a:solidFill>
            </a:endParaRPr>
          </a:p>
        </p:txBody>
      </p:sp>
      <p:pic>
        <p:nvPicPr>
          <p:cNvPr id="5" name="Изображение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13" y="2046182"/>
            <a:ext cx="3854049" cy="518545"/>
          </a:xfrm>
          <a:prstGeom prst="rect">
            <a:avLst/>
          </a:prstGeom>
        </p:spPr>
      </p:pic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3" y="1840572"/>
            <a:ext cx="3798119" cy="724155"/>
          </a:xfrm>
          <a:prstGeom prst="rect">
            <a:avLst/>
          </a:prstGeom>
        </p:spPr>
      </p:pic>
      <p:pic>
        <p:nvPicPr>
          <p:cNvPr id="9" name="Изображение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02" y="3287469"/>
            <a:ext cx="3375950" cy="711796"/>
          </a:xfrm>
          <a:prstGeom prst="rect">
            <a:avLst/>
          </a:prstGeom>
        </p:spPr>
      </p:pic>
      <p:pic>
        <p:nvPicPr>
          <p:cNvPr id="15" name="Изображение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6" y="3150007"/>
            <a:ext cx="2936007" cy="84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60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2504" y="231312"/>
            <a:ext cx="727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Spatial Wilson loops /Drag Forces/Diffusion coefficients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3534" y="5288368"/>
            <a:ext cx="2634901" cy="14016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537344" y="935660"/>
            <a:ext cx="2323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Drag forces</a:t>
            </a:r>
            <a:endParaRPr lang="ru-RU" sz="3600" dirty="0"/>
          </a:p>
        </p:txBody>
      </p:sp>
      <p:pic>
        <p:nvPicPr>
          <p:cNvPr id="18" name="Изображение 1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02" y="1855790"/>
            <a:ext cx="3466997" cy="380768"/>
          </a:xfrm>
          <a:prstGeom prst="rect">
            <a:avLst/>
          </a:prstGeom>
        </p:spPr>
      </p:pic>
      <p:pic>
        <p:nvPicPr>
          <p:cNvPr id="19" name="Изображение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0" y="1099391"/>
            <a:ext cx="1295400" cy="482600"/>
          </a:xfrm>
          <a:prstGeom prst="rect">
            <a:avLst/>
          </a:prstGeom>
        </p:spPr>
      </p:pic>
      <p:pic>
        <p:nvPicPr>
          <p:cNvPr id="20" name="Изображение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4" y="2953830"/>
            <a:ext cx="3345812" cy="790828"/>
          </a:xfrm>
          <a:prstGeom prst="rect">
            <a:avLst/>
          </a:prstGeom>
        </p:spPr>
      </p:pic>
      <p:pic>
        <p:nvPicPr>
          <p:cNvPr id="22" name="Изображение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67" y="2919693"/>
            <a:ext cx="3555332" cy="909996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674" y="5288368"/>
            <a:ext cx="2857500" cy="1739900"/>
          </a:xfrm>
          <a:prstGeom prst="rect">
            <a:avLst/>
          </a:prstGeom>
        </p:spPr>
      </p:pic>
      <p:sp>
        <p:nvSpPr>
          <p:cNvPr id="25" name="Стрелка вправо 24"/>
          <p:cNvSpPr/>
          <p:nvPr/>
        </p:nvSpPr>
        <p:spPr>
          <a:xfrm>
            <a:off x="5604028" y="5080273"/>
            <a:ext cx="694332" cy="2080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604028" y="5362209"/>
            <a:ext cx="195535" cy="1839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443750" y="4084470"/>
            <a:ext cx="267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Gubser</a:t>
            </a:r>
            <a:r>
              <a:rPr lang="en-US" sz="2800" dirty="0" smtClean="0"/>
              <a:t>, 0605182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402347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2"/>
          <p:cNvSpPr txBox="1">
            <a:spLocks noChangeArrowheads="1"/>
          </p:cNvSpPr>
          <p:nvPr/>
        </p:nvSpPr>
        <p:spPr bwMode="auto">
          <a:xfrm>
            <a:off x="2165049" y="182109"/>
            <a:ext cx="4188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dirty="0" smtClean="0"/>
              <a:t>Spatial tension  </a:t>
            </a:r>
            <a:r>
              <a:rPr lang="en-US" dirty="0"/>
              <a:t>in equilibrium</a:t>
            </a:r>
            <a:endParaRPr lang="ru-RU" dirty="0"/>
          </a:p>
        </p:txBody>
      </p:sp>
      <p:pic>
        <p:nvPicPr>
          <p:cNvPr id="5325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24" y="1441444"/>
            <a:ext cx="5851675" cy="350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3086100" y="5397500"/>
            <a:ext cx="314166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dirty="0"/>
              <a:t>solid -  </a:t>
            </a:r>
            <a:r>
              <a:rPr lang="en-US" dirty="0" err="1" smtClean="0"/>
              <a:t>Xy</a:t>
            </a:r>
            <a:r>
              <a:rPr lang="en-US" dirty="0" smtClean="0"/>
              <a:t> plane </a:t>
            </a:r>
            <a:endParaRPr lang="en-US" dirty="0"/>
          </a:p>
          <a:p>
            <a:r>
              <a:rPr lang="en-US" dirty="0"/>
              <a:t>dashed – </a:t>
            </a:r>
            <a:r>
              <a:rPr lang="en-US" dirty="0" err="1" smtClean="0"/>
              <a:t>xY</a:t>
            </a:r>
            <a:r>
              <a:rPr lang="en-US" dirty="0" smtClean="0"/>
              <a:t> </a:t>
            </a:r>
            <a:r>
              <a:rPr lang="en-US" dirty="0"/>
              <a:t>plane</a:t>
            </a:r>
            <a:r>
              <a:rPr lang="en-US" dirty="0" smtClean="0"/>
              <a:t>, </a:t>
            </a:r>
            <a:endParaRPr lang="en-US" dirty="0"/>
          </a:p>
          <a:p>
            <a:r>
              <a:rPr lang="en-US" dirty="0"/>
              <a:t>dotted   </a:t>
            </a:r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Y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plane.</a:t>
            </a:r>
            <a:endParaRPr lang="ru-RU" dirty="0"/>
          </a:p>
        </p:txBody>
      </p:sp>
      <p:pic>
        <p:nvPicPr>
          <p:cNvPr id="53254" name="Picture 11" descr="colorb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8901113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9790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27729" y="5909853"/>
            <a:ext cx="8213760" cy="1130519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dirty="0" err="1" smtClean="0"/>
              <a:t>String</a:t>
            </a:r>
            <a:r>
              <a:rPr lang="en-US" dirty="0" smtClean="0"/>
              <a:t> in </a:t>
            </a:r>
            <a:r>
              <a:rPr lang="ru-RU" dirty="0" smtClean="0"/>
              <a:t> </a:t>
            </a:r>
            <a:r>
              <a:rPr lang="en-US" dirty="0" smtClean="0"/>
              <a:t>thermalizing media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2" y="2288660"/>
            <a:ext cx="6042797" cy="387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729" y="-85847"/>
            <a:ext cx="8172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The spatial </a:t>
            </a:r>
            <a:r>
              <a:rPr lang="en-US" sz="3600" b="1" dirty="0">
                <a:solidFill>
                  <a:schemeClr val="accent2"/>
                </a:solidFill>
              </a:rPr>
              <a:t>tension  </a:t>
            </a:r>
            <a:r>
              <a:rPr lang="en-US" sz="3600" b="1" dirty="0" smtClean="0">
                <a:solidFill>
                  <a:schemeClr val="accent2"/>
                </a:solidFill>
              </a:rPr>
              <a:t>during thermalization</a:t>
            </a:r>
            <a:endParaRPr lang="ru-RU" sz="3600" b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3481" y="823838"/>
            <a:ext cx="31971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Vaidya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-Deformed-</a:t>
            </a: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AdS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8808" y="679442"/>
            <a:ext cx="457519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Similar to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Vaidya-AdS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r>
              <a:rPr lang="en-US" dirty="0" err="1"/>
              <a:t>Danielsson</a:t>
            </a:r>
            <a:r>
              <a:rPr lang="en-US" dirty="0"/>
              <a:t>, </a:t>
            </a:r>
            <a:r>
              <a:rPr lang="en-US" dirty="0" err="1"/>
              <a:t>Keski-Vakkuri</a:t>
            </a:r>
            <a:r>
              <a:rPr lang="en-US" dirty="0"/>
              <a:t>, </a:t>
            </a:r>
            <a:r>
              <a:rPr lang="en-US" dirty="0" err="1"/>
              <a:t>Kruczenski</a:t>
            </a:r>
            <a:r>
              <a:rPr lang="en-US" dirty="0"/>
              <a:t>, 9905227;</a:t>
            </a:r>
          </a:p>
          <a:p>
            <a:r>
              <a:rPr lang="en-US" dirty="0"/>
              <a:t>Abajo-</a:t>
            </a:r>
            <a:r>
              <a:rPr lang="en-US" dirty="0" err="1"/>
              <a:t>Arrastia</a:t>
            </a:r>
            <a:r>
              <a:rPr lang="en-US" dirty="0"/>
              <a:t>, </a:t>
            </a:r>
            <a:r>
              <a:rPr lang="en-US" dirty="0" err="1"/>
              <a:t>Aparicio</a:t>
            </a:r>
            <a:r>
              <a:rPr lang="en-US" dirty="0"/>
              <a:t>, Lopez, 1006.4090;</a:t>
            </a:r>
          </a:p>
          <a:p>
            <a:r>
              <a:rPr lang="en-US" dirty="0" err="1"/>
              <a:t>Balasubramanian</a:t>
            </a:r>
            <a:r>
              <a:rPr lang="en-US" dirty="0"/>
              <a:t> et all 1012.4753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503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874334" y="1329469"/>
            <a:ext cx="7582074" cy="5439479"/>
            <a:chOff x="383029" y="1700213"/>
            <a:chExt cx="8352984" cy="5418999"/>
          </a:xfrm>
        </p:grpSpPr>
        <p:pic>
          <p:nvPicPr>
            <p:cNvPr id="50181" name="Изображение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91" y="6174158"/>
              <a:ext cx="338455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Прямоугольник 7"/>
            <p:cNvSpPr>
              <a:spLocks noChangeArrowheads="1"/>
            </p:cNvSpPr>
            <p:nvPr/>
          </p:nvSpPr>
          <p:spPr bwMode="auto">
            <a:xfrm>
              <a:off x="383029" y="6659285"/>
              <a:ext cx="6969822" cy="45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dirty="0"/>
                <a:t>t=0.1, 0.5, 0.9, 1.4, 2 (from down </a:t>
              </a:r>
              <a:r>
                <a:rPr lang="en-US" sz="2400" dirty="0" smtClean="0"/>
                <a:t>to top</a:t>
              </a:r>
              <a:r>
                <a:rPr lang="en-US" sz="2400" dirty="0"/>
                <a:t>)</a:t>
              </a:r>
              <a:endParaRPr lang="ru-RU" sz="2400" dirty="0"/>
            </a:p>
          </p:txBody>
        </p:sp>
        <p:pic>
          <p:nvPicPr>
            <p:cNvPr id="50183" name="Изображение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700213"/>
              <a:ext cx="8196263" cy="433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200900" y="856565"/>
            <a:ext cx="1961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For zero mu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5" name="Изображение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0"/>
            <a:ext cx="2768600" cy="990600"/>
          </a:xfrm>
          <a:prstGeom prst="rect">
            <a:avLst/>
          </a:prstGeom>
        </p:spPr>
      </p:pic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28" y="338275"/>
            <a:ext cx="28956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582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3164" y="32229"/>
            <a:ext cx="283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Jet quenching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7828"/>
            <a:ext cx="877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jet-quenching parameter </a:t>
            </a:r>
            <a:r>
              <a:rPr lang="en-US" sz="2800" dirty="0" smtClean="0"/>
              <a:t> is </a:t>
            </a:r>
            <a:r>
              <a:rPr lang="en-US" sz="2800" dirty="0"/>
              <a:t>related with the average of </a:t>
            </a:r>
            <a:r>
              <a:rPr lang="en-US" sz="2800" dirty="0" smtClean="0"/>
              <a:t>the </a:t>
            </a:r>
            <a:r>
              <a:rPr lang="en-US" sz="2800" dirty="0"/>
              <a:t>light-like Wilson loop   in the </a:t>
            </a:r>
            <a:r>
              <a:rPr lang="en-US" sz="2800" dirty="0" err="1"/>
              <a:t>adjoint</a:t>
            </a:r>
            <a:r>
              <a:rPr lang="en-US" sz="2800" dirty="0"/>
              <a:t> representation</a:t>
            </a:r>
            <a:endParaRPr lang="ru-RU" sz="2800" dirty="0"/>
          </a:p>
        </p:txBody>
      </p:sp>
      <p:pic>
        <p:nvPicPr>
          <p:cNvPr id="4" name="Изображение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33" y="2001287"/>
            <a:ext cx="5139513" cy="817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09" y="3347612"/>
            <a:ext cx="879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 </a:t>
            </a:r>
            <a:r>
              <a:rPr lang="en-US" sz="2400" dirty="0"/>
              <a:t>is a rectangular contour with large </a:t>
            </a:r>
            <a:r>
              <a:rPr lang="en-US" sz="2400" dirty="0" smtClean="0"/>
              <a:t>extension            in </a:t>
            </a:r>
            <a:r>
              <a:rPr lang="en-US" sz="2400" dirty="0"/>
              <a:t>a light-like </a:t>
            </a:r>
            <a:endParaRPr lang="en-US" sz="2400" dirty="0" smtClean="0"/>
          </a:p>
          <a:p>
            <a:r>
              <a:rPr lang="en-US" sz="2400" dirty="0" smtClean="0"/>
              <a:t>and small </a:t>
            </a:r>
            <a:r>
              <a:rPr lang="en-US" sz="2400" dirty="0"/>
              <a:t>extension </a:t>
            </a:r>
            <a:r>
              <a:rPr lang="en-US" sz="2400" dirty="0" smtClean="0"/>
              <a:t>      in </a:t>
            </a:r>
            <a:r>
              <a:rPr lang="en-US" sz="2400" dirty="0"/>
              <a:t>a transversal one</a:t>
            </a:r>
            <a:endParaRPr lang="ru-RU" sz="2400" dirty="0"/>
          </a:p>
        </p:txBody>
      </p:sp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6" y="2176898"/>
            <a:ext cx="1873443" cy="384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478" y="4522541"/>
            <a:ext cx="412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x-light</a:t>
            </a:r>
            <a:r>
              <a:rPr lang="en-US" sz="2400" dirty="0"/>
              <a:t>-</a:t>
            </a:r>
            <a:r>
              <a:rPr lang="en-US" sz="2400" dirty="0" smtClean="0"/>
              <a:t>like (x</a:t>
            </a:r>
            <a:r>
              <a:rPr lang="en-US" sz="2400" baseline="-25000" dirty="0" smtClean="0"/>
              <a:t>-</a:t>
            </a:r>
            <a:r>
              <a:rPr lang="en-US" sz="2400" dirty="0" smtClean="0"/>
              <a:t>=t-x) </a:t>
            </a:r>
            <a:r>
              <a:rPr lang="en-US" sz="2400" dirty="0"/>
              <a:t>direction</a:t>
            </a:r>
            <a:endParaRPr lang="ru-RU" sz="2400" dirty="0"/>
          </a:p>
        </p:txBody>
      </p:sp>
      <p:pic>
        <p:nvPicPr>
          <p:cNvPr id="8" name="Изображение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8" y="5162259"/>
            <a:ext cx="5227243" cy="1240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6825" y="1631955"/>
            <a:ext cx="384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4401"/>
                </a:solidFill>
              </a:rPr>
              <a:t>Kovner</a:t>
            </a:r>
            <a:r>
              <a:rPr lang="en-US" b="1" dirty="0" smtClean="0">
                <a:solidFill>
                  <a:srgbClr val="004401"/>
                </a:solidFill>
              </a:rPr>
              <a:t>, </a:t>
            </a:r>
            <a:r>
              <a:rPr lang="en-US" b="1" dirty="0" err="1" smtClean="0">
                <a:solidFill>
                  <a:srgbClr val="004401"/>
                </a:solidFill>
              </a:rPr>
              <a:t>Wiedemann</a:t>
            </a:r>
            <a:r>
              <a:rPr lang="en-US" b="1" dirty="0" smtClean="0">
                <a:solidFill>
                  <a:srgbClr val="004401"/>
                </a:solidFill>
              </a:rPr>
              <a:t>,</a:t>
            </a:r>
            <a:r>
              <a:rPr lang="is-IS" b="1" dirty="0">
                <a:solidFill>
                  <a:srgbClr val="004401"/>
                </a:solidFill>
              </a:rPr>
              <a:t> </a:t>
            </a:r>
            <a:r>
              <a:rPr lang="is-IS" b="1" dirty="0" smtClean="0">
                <a:solidFill>
                  <a:srgbClr val="004401"/>
                </a:solidFill>
              </a:rPr>
              <a:t>hep/ph 0106240</a:t>
            </a:r>
            <a:endParaRPr lang="ru-RU" b="1" dirty="0">
              <a:solidFill>
                <a:srgbClr val="00440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8381" y="2793312"/>
            <a:ext cx="4523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4401"/>
                </a:solidFill>
              </a:rPr>
              <a:t>H. Liu, K. </a:t>
            </a:r>
            <a:r>
              <a:rPr lang="en-US" b="1" dirty="0" err="1">
                <a:solidFill>
                  <a:srgbClr val="004401"/>
                </a:solidFill>
              </a:rPr>
              <a:t>Rajagopal</a:t>
            </a:r>
            <a:r>
              <a:rPr lang="en-US" b="1" dirty="0">
                <a:solidFill>
                  <a:srgbClr val="004401"/>
                </a:solidFill>
              </a:rPr>
              <a:t> and </a:t>
            </a:r>
            <a:r>
              <a:rPr lang="en-US" b="1" dirty="0" smtClean="0">
                <a:solidFill>
                  <a:srgbClr val="004401"/>
                </a:solidFill>
              </a:rPr>
              <a:t> </a:t>
            </a:r>
            <a:r>
              <a:rPr lang="en-US" b="1" dirty="0" err="1" smtClean="0">
                <a:solidFill>
                  <a:srgbClr val="004401"/>
                </a:solidFill>
              </a:rPr>
              <a:t>Wiedemann</a:t>
            </a:r>
            <a:r>
              <a:rPr lang="en-US" b="1" dirty="0" smtClean="0">
                <a:solidFill>
                  <a:srgbClr val="004401"/>
                </a:solidFill>
              </a:rPr>
              <a:t>, PRL’06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4264" y="6392638"/>
            <a:ext cx="2818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4401"/>
                </a:solidFill>
              </a:rPr>
              <a:t>    D.A, IA,</a:t>
            </a:r>
            <a:r>
              <a:rPr lang="ru-RU" b="1" dirty="0" smtClean="0">
                <a:solidFill>
                  <a:srgbClr val="004401"/>
                </a:solidFill>
              </a:rPr>
              <a:t> </a:t>
            </a:r>
            <a:r>
              <a:rPr lang="en-US" b="1" dirty="0" smtClean="0">
                <a:solidFill>
                  <a:srgbClr val="004401"/>
                </a:solidFill>
              </a:rPr>
              <a:t>A.</a:t>
            </a:r>
            <a:r>
              <a:rPr lang="ru-RU" b="1" dirty="0" err="1" smtClean="0">
                <a:solidFill>
                  <a:srgbClr val="004401"/>
                </a:solidFill>
              </a:rPr>
              <a:t>G</a:t>
            </a:r>
            <a:r>
              <a:rPr lang="en-US" b="1" dirty="0" smtClean="0">
                <a:solidFill>
                  <a:srgbClr val="004401"/>
                </a:solidFill>
              </a:rPr>
              <a:t>.</a:t>
            </a:r>
            <a:r>
              <a:rPr lang="ru-RU" b="1" dirty="0" smtClean="0">
                <a:solidFill>
                  <a:srgbClr val="004401"/>
                </a:solidFill>
              </a:rPr>
              <a:t>, </a:t>
            </a:r>
            <a:r>
              <a:rPr lang="en-US" b="1" dirty="0" smtClean="0">
                <a:solidFill>
                  <a:srgbClr val="004401"/>
                </a:solidFill>
              </a:rPr>
              <a:t>E.</a:t>
            </a:r>
            <a:r>
              <a:rPr lang="ru-RU" b="1" dirty="0" err="1" smtClean="0">
                <a:solidFill>
                  <a:srgbClr val="004401"/>
                </a:solidFill>
              </a:rPr>
              <a:t>G</a:t>
            </a:r>
            <a:r>
              <a:rPr lang="ru-RU" b="1" dirty="0" smtClean="0">
                <a:solidFill>
                  <a:srgbClr val="004401"/>
                </a:solidFill>
              </a:rPr>
              <a:t>, </a:t>
            </a:r>
            <a:r>
              <a:rPr lang="en-US" b="1" dirty="0" smtClean="0">
                <a:solidFill>
                  <a:srgbClr val="004401"/>
                </a:solidFill>
              </a:rPr>
              <a:t>NPB’18</a:t>
            </a:r>
            <a:r>
              <a:rPr lang="ru-RU" b="1" dirty="0" smtClean="0">
                <a:solidFill>
                  <a:srgbClr val="004401"/>
                </a:solidFill>
              </a:rPr>
              <a:t> </a:t>
            </a:r>
            <a:endParaRPr lang="ru-RU" b="1" dirty="0">
              <a:solidFill>
                <a:srgbClr val="004401"/>
              </a:solidFill>
            </a:endParaRPr>
          </a:p>
        </p:txBody>
      </p:sp>
      <p:pic>
        <p:nvPicPr>
          <p:cNvPr id="13" name="Picture 11" descr="colorba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64534"/>
            <a:ext cx="8901113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54" y="3413351"/>
            <a:ext cx="602974" cy="355600"/>
          </a:xfrm>
          <a:prstGeom prst="rect">
            <a:avLst/>
          </a:prstGeom>
        </p:spPr>
      </p:pic>
      <p:pic>
        <p:nvPicPr>
          <p:cNvPr id="15" name="Изображение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728527"/>
            <a:ext cx="342182" cy="4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67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3060" y="170934"/>
            <a:ext cx="782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Direct photons and electric conductivity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44" y="1069538"/>
            <a:ext cx="8743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thermal-photon production from the QGP plays an essential </a:t>
            </a:r>
            <a:r>
              <a:rPr lang="en-US" sz="2000" dirty="0" smtClean="0"/>
              <a:t>role.</a:t>
            </a:r>
            <a:endParaRPr lang="en-US" sz="2000" dirty="0"/>
          </a:p>
          <a:p>
            <a:r>
              <a:rPr lang="en-US" sz="2000" dirty="0" smtClean="0"/>
              <a:t>Photons </a:t>
            </a:r>
            <a:r>
              <a:rPr lang="en-US" sz="2000" dirty="0"/>
              <a:t>after they are produced in HIC  almost do not interact with the </a:t>
            </a:r>
            <a:r>
              <a:rPr lang="en-US" sz="2000" dirty="0" smtClean="0"/>
              <a:t>QGP.</a:t>
            </a:r>
            <a:endParaRPr lang="en-US" sz="2000" dirty="0"/>
          </a:p>
          <a:p>
            <a:r>
              <a:rPr lang="en-US" sz="2000" dirty="0" smtClean="0"/>
              <a:t>Photons  give us  the local information </a:t>
            </a:r>
            <a:r>
              <a:rPr lang="en-US" sz="2000" dirty="0"/>
              <a:t>o</a:t>
            </a:r>
            <a:r>
              <a:rPr lang="en-US" sz="2000" dirty="0" smtClean="0"/>
              <a:t>n heavy ion collisions.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3444" y="2293034"/>
            <a:ext cx="9060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photon-emission rate is related to the </a:t>
            </a:r>
            <a:r>
              <a:rPr lang="en-US" b="1" dirty="0"/>
              <a:t>retarded </a:t>
            </a:r>
            <a:r>
              <a:rPr lang="en-US" b="1" dirty="0" err="1"/>
              <a:t>correlator</a:t>
            </a:r>
            <a:r>
              <a:rPr lang="en-US" b="1" dirty="0"/>
              <a:t> </a:t>
            </a:r>
            <a:r>
              <a:rPr lang="en-US" dirty="0"/>
              <a:t>of currents in momentum space</a:t>
            </a:r>
            <a:endParaRPr lang="ru-RU" dirty="0"/>
          </a:p>
          <a:p>
            <a:endParaRPr lang="ru-RU" dirty="0"/>
          </a:p>
        </p:txBody>
      </p:sp>
      <p:pic>
        <p:nvPicPr>
          <p:cNvPr id="8" name="Изображение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8" y="4241800"/>
            <a:ext cx="6286500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22700" y="5537200"/>
            <a:ext cx="4882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S.I.Finazzo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and </a:t>
            </a:r>
            <a:r>
              <a:rPr lang="en-US" b="1" dirty="0" err="1" smtClean="0">
                <a:solidFill>
                  <a:srgbClr val="008000"/>
                </a:solidFill>
              </a:rPr>
              <a:t>R.Rougemont</a:t>
            </a:r>
            <a:r>
              <a:rPr lang="en-US" b="1" dirty="0" smtClean="0">
                <a:solidFill>
                  <a:srgbClr val="008000"/>
                </a:solidFill>
              </a:rPr>
              <a:t>, PRD’16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</a:rPr>
              <a:t>I.Iatrakis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E.Kiritsis</a:t>
            </a:r>
            <a:r>
              <a:rPr lang="en-US" b="1" dirty="0">
                <a:solidFill>
                  <a:srgbClr val="008000"/>
                </a:solidFill>
              </a:rPr>
              <a:t>, </a:t>
            </a:r>
            <a:r>
              <a:rPr lang="en-US" b="1" dirty="0" err="1" smtClean="0">
                <a:solidFill>
                  <a:srgbClr val="008000"/>
                </a:solidFill>
              </a:rPr>
              <a:t>C.Shen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>
                <a:solidFill>
                  <a:srgbClr val="008000"/>
                </a:solidFill>
              </a:rPr>
              <a:t>and </a:t>
            </a:r>
            <a:r>
              <a:rPr lang="en-US" b="1" dirty="0" err="1" smtClean="0">
                <a:solidFill>
                  <a:srgbClr val="008000"/>
                </a:solidFill>
              </a:rPr>
              <a:t>D.L.Yang</a:t>
            </a:r>
            <a:r>
              <a:rPr lang="en-US" b="1" dirty="0">
                <a:solidFill>
                  <a:srgbClr val="008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arXiv</a:t>
            </a:r>
            <a:r>
              <a:rPr lang="en-US" b="1" dirty="0">
                <a:solidFill>
                  <a:srgbClr val="008000"/>
                </a:solidFill>
              </a:rPr>
              <a:t>:</a:t>
            </a:r>
            <a:r>
              <a:rPr lang="en-US" b="1" dirty="0" smtClean="0">
                <a:solidFill>
                  <a:srgbClr val="008000"/>
                </a:solidFill>
              </a:rPr>
              <a:t>1609.07208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0" y="2939365"/>
            <a:ext cx="7299840" cy="9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9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003300"/>
            <a:ext cx="6908800" cy="48387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0"/>
            <a:ext cx="5753100" cy="9271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6" y="6248400"/>
            <a:ext cx="7245684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3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3"/>
          <p:cNvSpPr txBox="1"/>
          <p:nvPr/>
        </p:nvSpPr>
        <p:spPr>
          <a:xfrm>
            <a:off x="1460500" y="2133600"/>
            <a:ext cx="6490430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b="1">
                <a:solidFill>
                  <a:srgbClr val="833735"/>
                </a:solidFill>
              </a:defRPr>
            </a:lvl1pPr>
          </a:lstStyle>
          <a:p>
            <a:r>
              <a:t>Starting point - 5-dim background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9" y="760055"/>
            <a:ext cx="8407400" cy="1072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6584" y="109835"/>
            <a:ext cx="318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E</a:t>
            </a:r>
            <a:r>
              <a:rPr lang="en-US" sz="2800" b="1" dirty="0" smtClean="0">
                <a:solidFill>
                  <a:srgbClr val="800000"/>
                </a:solidFill>
              </a:rPr>
              <a:t>lectric conductivity</a:t>
            </a:r>
            <a:endParaRPr lang="ru-RU" sz="2800" b="1" dirty="0">
              <a:solidFill>
                <a:srgbClr val="80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4300" y="2518958"/>
            <a:ext cx="3705720" cy="2662641"/>
            <a:chOff x="343967" y="2431536"/>
            <a:chExt cx="6525044" cy="4726708"/>
          </a:xfrm>
        </p:grpSpPr>
        <p:sp>
          <p:nvSpPr>
            <p:cNvPr id="9" name="TextBox 8"/>
            <p:cNvSpPr txBox="1"/>
            <p:nvPr/>
          </p:nvSpPr>
          <p:spPr>
            <a:xfrm>
              <a:off x="2332296" y="2715736"/>
              <a:ext cx="236440" cy="420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967" y="2431536"/>
              <a:ext cx="6525044" cy="4726708"/>
            </a:xfrm>
            <a:prstGeom prst="rect">
              <a:avLst/>
            </a:prstGeom>
          </p:spPr>
        </p:pic>
      </p:grpSp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9" y="2647928"/>
            <a:ext cx="162421" cy="120609"/>
          </a:xfrm>
          <a:prstGeom prst="rect">
            <a:avLst/>
          </a:prstGeom>
        </p:spPr>
      </p:pic>
      <p:pic>
        <p:nvPicPr>
          <p:cNvPr id="7" name="Изображение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75" y="2107979"/>
            <a:ext cx="755250" cy="288188"/>
          </a:xfrm>
          <a:prstGeom prst="rect">
            <a:avLst/>
          </a:prstGeom>
        </p:spPr>
      </p:pic>
      <p:pic>
        <p:nvPicPr>
          <p:cNvPr id="12" name="Изображение 11" descr="zeta-02-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04" y="2647928"/>
            <a:ext cx="4005795" cy="2533671"/>
          </a:xfrm>
          <a:prstGeom prst="rect">
            <a:avLst/>
          </a:prstGeom>
        </p:spPr>
      </p:pic>
      <p:pic>
        <p:nvPicPr>
          <p:cNvPr id="22" name="Изображение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40" y="2305026"/>
            <a:ext cx="190464" cy="182281"/>
          </a:xfrm>
          <a:prstGeom prst="rect">
            <a:avLst/>
          </a:prstGeom>
        </p:spPr>
      </p:pic>
      <p:pic>
        <p:nvPicPr>
          <p:cNvPr id="23" name="Изображение 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037635"/>
            <a:ext cx="889000" cy="362618"/>
          </a:xfrm>
          <a:prstGeom prst="rect">
            <a:avLst/>
          </a:prstGeom>
        </p:spPr>
      </p:pic>
      <p:pic>
        <p:nvPicPr>
          <p:cNvPr id="24" name="Изображение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6" y="2088214"/>
            <a:ext cx="1288897" cy="378076"/>
          </a:xfrm>
          <a:prstGeom prst="rect">
            <a:avLst/>
          </a:prstGeom>
        </p:spPr>
      </p:pic>
      <p:pic>
        <p:nvPicPr>
          <p:cNvPr id="25" name="Изображение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99" y="4699000"/>
            <a:ext cx="279400" cy="2672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49777" y="3924300"/>
            <a:ext cx="73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Aniz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389461" y="3136900"/>
            <a:ext cx="73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Aniz</a:t>
            </a:r>
            <a:endParaRPr lang="ru-RU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22106" y="3937000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Iso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050420" y="2869587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Iso</a:t>
            </a:r>
            <a:endParaRPr lang="ru-RU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5295900"/>
            <a:ext cx="47750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Increasing the </a:t>
            </a:r>
            <a:r>
              <a:rPr lang="en-US" sz="2800" dirty="0" smtClean="0"/>
              <a:t>anisotropy </a:t>
            </a:r>
            <a:r>
              <a:rPr lang="en-US" sz="2800" dirty="0"/>
              <a:t>we </a:t>
            </a:r>
            <a:endParaRPr lang="en-US" sz="2800" dirty="0" smtClean="0"/>
          </a:p>
          <a:p>
            <a:r>
              <a:rPr lang="en-US" sz="2800" dirty="0" smtClean="0"/>
              <a:t>increase </a:t>
            </a:r>
            <a:r>
              <a:rPr lang="en-US" sz="2800" dirty="0"/>
              <a:t>the EC  at T&gt;</a:t>
            </a:r>
            <a:r>
              <a:rPr lang="en-US" sz="2800" dirty="0" err="1"/>
              <a:t>T</a:t>
            </a:r>
            <a:r>
              <a:rPr lang="en-US" sz="2800" baseline="-25000" dirty="0" err="1"/>
              <a:t>cr</a:t>
            </a:r>
            <a:r>
              <a:rPr lang="en-US" sz="2800" dirty="0"/>
              <a:t> ,</a:t>
            </a:r>
            <a:endParaRPr lang="ru-RU" sz="2800" dirty="0"/>
          </a:p>
          <a:p>
            <a:r>
              <a:rPr lang="en-US" sz="2800" dirty="0"/>
              <a:t>and via versa for at T&lt;</a:t>
            </a:r>
            <a:r>
              <a:rPr lang="en-US" sz="2800" dirty="0" err="1"/>
              <a:t>T</a:t>
            </a:r>
            <a:r>
              <a:rPr lang="en-US" sz="2800" baseline="-25000" dirty="0" err="1"/>
              <a:t>cr</a:t>
            </a:r>
            <a:endParaRPr lang="ru-RU" sz="2800" dirty="0"/>
          </a:p>
          <a:p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99009" y="63716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888964" y="6047264"/>
            <a:ext cx="2826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800"/>
                </a:solidFill>
              </a:rPr>
              <a:t>IA, arXiv</a:t>
            </a:r>
            <a:r>
              <a:rPr lang="en-US" sz="2400" b="1" dirty="0">
                <a:solidFill>
                  <a:srgbClr val="007800"/>
                </a:solidFill>
              </a:rPr>
              <a:t>:1612.08928</a:t>
            </a:r>
            <a:endParaRPr lang="ru-RU" sz="2400" dirty="0">
              <a:solidFill>
                <a:srgbClr val="007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544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616" y="211853"/>
            <a:ext cx="553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Conclusion </a:t>
            </a:r>
            <a:r>
              <a:rPr lang="en-US" sz="3600" b="1" dirty="0" smtClean="0">
                <a:solidFill>
                  <a:srgbClr val="800000"/>
                </a:solidFill>
              </a:rPr>
              <a:t>for </a:t>
            </a:r>
            <a:r>
              <a:rPr lang="en-US" sz="3600" b="1" dirty="0" smtClean="0">
                <a:solidFill>
                  <a:srgbClr val="800000"/>
                </a:solidFill>
              </a:rPr>
              <a:t>the 1-st part:</a:t>
            </a:r>
            <a:endParaRPr lang="ru-RU" sz="36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423" y="994705"/>
            <a:ext cx="837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Holographic models are some kind of phenomenological models </a:t>
            </a:r>
          </a:p>
          <a:p>
            <a:r>
              <a:rPr lang="en-US" sz="2400" b="1" dirty="0" smtClean="0"/>
              <a:t>with few number of parameters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7234" y="4549676"/>
            <a:ext cx="8013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Anisotropy drastically change standard holographic calculations</a:t>
            </a:r>
            <a:r>
              <a:rPr lang="en-US" b="1" dirty="0" smtClean="0">
                <a:solidFill>
                  <a:srgbClr val="000090"/>
                </a:solidFill>
              </a:rPr>
              <a:t>, in particular,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 Wilson loops, and quark potential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 Jet quenching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 Drag forces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 shear viscosity and therefore elliptic flows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               susceptibility</a:t>
            </a:r>
          </a:p>
          <a:p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              thermalization time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235" y="2020307"/>
            <a:ext cx="91482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We have considered the </a:t>
            </a:r>
            <a:r>
              <a:rPr lang="en-US" sz="2400" b="1" dirty="0" err="1" smtClean="0">
                <a:solidFill>
                  <a:srgbClr val="000090"/>
                </a:solidFill>
              </a:rPr>
              <a:t>anizotropic</a:t>
            </a:r>
            <a:r>
              <a:rPr lang="en-US" sz="2400" b="1" dirty="0" smtClean="0">
                <a:solidFill>
                  <a:srgbClr val="000090"/>
                </a:solidFill>
              </a:rPr>
              <a:t>  model that </a:t>
            </a:r>
            <a:r>
              <a:rPr lang="en-US" sz="2400" b="1" dirty="0" smtClean="0">
                <a:solidFill>
                  <a:srgbClr val="800000"/>
                </a:solidFill>
              </a:rPr>
              <a:t>describes</a:t>
            </a:r>
            <a:r>
              <a:rPr lang="en-US" sz="24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400" b="1" dirty="0">
                <a:solidFill>
                  <a:srgbClr val="000090"/>
                </a:solidFill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</a:rPr>
              <a:t>ultiplicity, quark confinement;</a:t>
            </a:r>
          </a:p>
          <a:p>
            <a:endParaRPr lang="en-US" sz="2400" b="1" dirty="0" smtClean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predicts</a:t>
            </a:r>
            <a:r>
              <a:rPr lang="en-US" sz="24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crossover transition line between confinement/</a:t>
            </a:r>
            <a:r>
              <a:rPr lang="en-US" sz="2400" b="1" dirty="0" err="1" smtClean="0">
                <a:solidFill>
                  <a:srgbClr val="000090"/>
                </a:solidFill>
              </a:rPr>
              <a:t>deconfinement</a:t>
            </a:r>
            <a:r>
              <a:rPr lang="en-US" sz="2400" b="1" dirty="0" smtClean="0">
                <a:solidFill>
                  <a:srgbClr val="000090"/>
                </a:solidFill>
              </a:rPr>
              <a:t> phases</a:t>
            </a:r>
          </a:p>
          <a:p>
            <a:r>
              <a:rPr lang="en-US" sz="2400" b="1" dirty="0" err="1" smtClean="0">
                <a:solidFill>
                  <a:srgbClr val="000090"/>
                </a:solidFill>
              </a:rPr>
              <a:t>anizotropy</a:t>
            </a:r>
            <a:r>
              <a:rPr lang="en-US" sz="2400" b="1" dirty="0" smtClean="0">
                <a:solidFill>
                  <a:srgbClr val="000090"/>
                </a:solidFill>
              </a:rPr>
              <a:t> in hadron spectrum (for a short time after collisions)</a:t>
            </a:r>
          </a:p>
        </p:txBody>
      </p:sp>
      <p:pic>
        <p:nvPicPr>
          <p:cNvPr id="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00494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0" y="65209"/>
            <a:ext cx="8990918" cy="880536"/>
          </a:xfrm>
          <a:prstGeom prst="rect">
            <a:avLst/>
          </a:prstGeom>
        </p:spPr>
        <p:txBody>
          <a:bodyPr/>
          <a:lstStyle/>
          <a:p>
            <a:pPr>
              <a:defRPr sz="3600" b="1">
                <a:solidFill>
                  <a:srgbClr val="17375E"/>
                </a:solidFill>
              </a:defRPr>
            </a:pPr>
            <a:r>
              <a:t>Holographic </a:t>
            </a:r>
            <a:r>
              <a:rPr>
                <a:solidFill>
                  <a:srgbClr val="953735"/>
                </a:solidFill>
              </a:rPr>
              <a:t>Anizotropic</a:t>
            </a:r>
            <a:r>
              <a:t> RenormGroup Flow</a:t>
            </a:r>
          </a:p>
        </p:txBody>
      </p:sp>
      <p:sp>
        <p:nvSpPr>
          <p:cNvPr id="166" name="Rectangle 14"/>
          <p:cNvSpPr txBox="1"/>
          <p:nvPr/>
        </p:nvSpPr>
        <p:spPr>
          <a:xfrm>
            <a:off x="215899" y="1792868"/>
            <a:ext cx="746175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Einstein-Dilaton-two-Maxwell E.O.M. are equivalent  to AnizRenormGroup eqs: </a:t>
            </a:r>
          </a:p>
        </p:txBody>
      </p:sp>
      <p:pic>
        <p:nvPicPr>
          <p:cNvPr id="167" name="Изображение 4" descr="Изображение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834" y="2352699"/>
            <a:ext cx="6873051" cy="3273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Группа 20"/>
          <p:cNvGrpSpPr/>
          <p:nvPr/>
        </p:nvGrpSpPr>
        <p:grpSpPr>
          <a:xfrm>
            <a:off x="6586186" y="2352701"/>
            <a:ext cx="2463801" cy="2188526"/>
            <a:chOff x="0" y="0"/>
            <a:chExt cx="2463800" cy="2188525"/>
          </a:xfrm>
        </p:grpSpPr>
        <p:pic>
          <p:nvPicPr>
            <p:cNvPr id="168" name="Изображение 12" descr="Изображение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63800" cy="9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Изображение 5" descr="Изображение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4595" y="1127098"/>
              <a:ext cx="2082801" cy="1061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" name="Группа 19"/>
          <p:cNvGrpSpPr/>
          <p:nvPr/>
        </p:nvGrpSpPr>
        <p:grpSpPr>
          <a:xfrm>
            <a:off x="190500" y="945744"/>
            <a:ext cx="8373534" cy="819003"/>
            <a:chOff x="0" y="0"/>
            <a:chExt cx="8373533" cy="819002"/>
          </a:xfrm>
        </p:grpSpPr>
        <p:sp>
          <p:nvSpPr>
            <p:cNvPr id="171" name="TextBox 9"/>
            <p:cNvSpPr txBox="1"/>
            <p:nvPr/>
          </p:nvSpPr>
          <p:spPr>
            <a:xfrm>
              <a:off x="0" y="202737"/>
              <a:ext cx="157519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Non-zero Aniz. :</a:t>
              </a:r>
            </a:p>
          </p:txBody>
        </p:sp>
        <p:pic>
          <p:nvPicPr>
            <p:cNvPr id="172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51916" y="200675"/>
              <a:ext cx="927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TextBox 15"/>
            <p:cNvSpPr txBox="1"/>
            <p:nvPr/>
          </p:nvSpPr>
          <p:spPr>
            <a:xfrm>
              <a:off x="6017293" y="0"/>
              <a:ext cx="1329629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Non-zero </a:t>
              </a:r>
            </a:p>
            <a:p>
              <a:r>
                <a:t>temperature </a:t>
              </a:r>
            </a:p>
          </p:txBody>
        </p:sp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573433" y="245993"/>
              <a:ext cx="800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TextBox 13"/>
            <p:cNvSpPr txBox="1"/>
            <p:nvPr/>
          </p:nvSpPr>
          <p:spPr>
            <a:xfrm>
              <a:off x="2834203" y="168761"/>
              <a:ext cx="1815628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Non-zero </a:t>
              </a:r>
            </a:p>
            <a:p>
              <a:r>
                <a:t>chemical potential</a:t>
              </a:r>
            </a:p>
          </p:txBody>
        </p:sp>
        <p:pic>
          <p:nvPicPr>
            <p:cNvPr id="176" name="Изображение 18" descr="Изображение 1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78989" y="284822"/>
              <a:ext cx="873711" cy="287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" name="Группа 23"/>
          <p:cNvGrpSpPr/>
          <p:nvPr/>
        </p:nvGrpSpPr>
        <p:grpSpPr>
          <a:xfrm>
            <a:off x="266604" y="5924550"/>
            <a:ext cx="8432564" cy="774701"/>
            <a:chOff x="0" y="0"/>
            <a:chExt cx="8432562" cy="774700"/>
          </a:xfrm>
        </p:grpSpPr>
        <p:grpSp>
          <p:nvGrpSpPr>
            <p:cNvPr id="180" name="Группа 21"/>
            <p:cNvGrpSpPr/>
            <p:nvPr/>
          </p:nvGrpSpPr>
          <p:grpSpPr>
            <a:xfrm>
              <a:off x="-1" y="0"/>
              <a:ext cx="8432564" cy="774701"/>
              <a:chOff x="0" y="0"/>
              <a:chExt cx="8432562" cy="774700"/>
            </a:xfrm>
          </p:grpSpPr>
          <p:pic>
            <p:nvPicPr>
              <p:cNvPr id="178" name="Picture 8" descr="Picture 8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-1" y="0"/>
                <a:ext cx="4635501" cy="7747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Изображение 16" descr="Изображение 1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946662" y="52197"/>
                <a:ext cx="1485901" cy="722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1" name="Изображение 22" descr="Изображение 22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971853" y="52197"/>
              <a:ext cx="1544128" cy="625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TextBox 24"/>
          <p:cNvSpPr txBox="1"/>
          <p:nvPr/>
        </p:nvSpPr>
        <p:spPr>
          <a:xfrm>
            <a:off x="7204233" y="4539388"/>
            <a:ext cx="1939767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007800"/>
                </a:solidFill>
              </a:defRPr>
            </a:lvl1pPr>
          </a:lstStyle>
          <a:p>
            <a:r>
              <a:rPr dirty="0"/>
              <a:t>I.A.,</a:t>
            </a:r>
            <a:r>
              <a:rPr dirty="0" smtClean="0"/>
              <a:t>K.Rannu</a:t>
            </a:r>
            <a:endParaRPr lang="en-US" dirty="0" smtClean="0"/>
          </a:p>
          <a:p>
            <a:r>
              <a:rPr lang="en-US" sz="1800" dirty="0" smtClean="0"/>
              <a:t>In preparation</a:t>
            </a:r>
            <a:endParaRPr sz="1800" dirty="0"/>
          </a:p>
        </p:txBody>
      </p:sp>
      <p:pic>
        <p:nvPicPr>
          <p:cNvPr id="21" name="Picture 11" descr="Picture 1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2" animBg="1" advAuto="0"/>
      <p:bldP spid="167" grpId="3" animBg="1" advAuto="0"/>
      <p:bldP spid="170" grpId="4" animBg="1" advAuto="0"/>
      <p:bldP spid="177" grpId="1" animBg="1" advAuto="0"/>
      <p:bldP spid="182" grpId="5" animBg="1" advAuto="0"/>
      <p:bldP spid="183" grpId="6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-92451" y="42333"/>
            <a:ext cx="8990918" cy="880536"/>
          </a:xfrm>
          <a:prstGeom prst="rect">
            <a:avLst/>
          </a:prstGeom>
        </p:spPr>
        <p:txBody>
          <a:bodyPr/>
          <a:lstStyle/>
          <a:p>
            <a:pPr>
              <a:defRPr sz="3600" b="1">
                <a:solidFill>
                  <a:srgbClr val="17375E"/>
                </a:solidFill>
              </a:defRPr>
            </a:pPr>
            <a:r>
              <a:t>Holographic </a:t>
            </a:r>
            <a:r>
              <a:rPr>
                <a:solidFill>
                  <a:srgbClr val="800000"/>
                </a:solidFill>
              </a:rPr>
              <a:t>Isotropic</a:t>
            </a:r>
            <a:r>
              <a:t> RenormGroup Flow</a:t>
            </a:r>
          </a:p>
        </p:txBody>
      </p:sp>
      <p:sp>
        <p:nvSpPr>
          <p:cNvPr id="186" name="Rectangle 14"/>
          <p:cNvSpPr txBox="1"/>
          <p:nvPr/>
        </p:nvSpPr>
        <p:spPr>
          <a:xfrm>
            <a:off x="218265" y="2287135"/>
            <a:ext cx="792420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Einstein-Dilaton-one-Maxwell E.O.M. are equivalent  to Isotropic RenormGroup eqs: </a:t>
            </a:r>
          </a:p>
        </p:txBody>
      </p:sp>
      <p:sp>
        <p:nvSpPr>
          <p:cNvPr id="187" name="TextBox 7"/>
          <p:cNvSpPr txBox="1"/>
          <p:nvPr/>
        </p:nvSpPr>
        <p:spPr>
          <a:xfrm>
            <a:off x="6171076" y="5983870"/>
            <a:ext cx="219469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7800"/>
                </a:solidFill>
              </a:defRPr>
            </a:lvl1pPr>
          </a:lstStyle>
          <a:p>
            <a:r>
              <a:t>I.A., K.Rannu, JHEP’18</a:t>
            </a:r>
          </a:p>
        </p:txBody>
      </p:sp>
      <p:pic>
        <p:nvPicPr>
          <p:cNvPr id="18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5704933"/>
            <a:ext cx="4635500" cy="7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9"/>
          <p:cNvSpPr txBox="1"/>
          <p:nvPr/>
        </p:nvSpPr>
        <p:spPr>
          <a:xfrm>
            <a:off x="103892" y="1114506"/>
            <a:ext cx="27209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Non-zero chemical potential</a:t>
            </a:r>
          </a:p>
        </p:txBody>
      </p:sp>
      <p:sp>
        <p:nvSpPr>
          <p:cNvPr id="190" name="TextBox 15"/>
          <p:cNvSpPr txBox="1"/>
          <p:nvPr/>
        </p:nvSpPr>
        <p:spPr>
          <a:xfrm>
            <a:off x="5458493" y="1114506"/>
            <a:ext cx="22349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Non-zero temperature </a:t>
            </a:r>
          </a:p>
        </p:txBody>
      </p:sp>
      <p:pic>
        <p:nvPicPr>
          <p:cNvPr id="191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3933" y="1191738"/>
            <a:ext cx="800101" cy="29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Изображение 2"/>
          <p:cNvGrpSpPr/>
          <p:nvPr/>
        </p:nvGrpSpPr>
        <p:grpSpPr>
          <a:xfrm>
            <a:off x="386023" y="2941353"/>
            <a:ext cx="7850784" cy="2446649"/>
            <a:chOff x="0" y="0"/>
            <a:chExt cx="7850782" cy="2446647"/>
          </a:xfrm>
        </p:grpSpPr>
        <p:sp>
          <p:nvSpPr>
            <p:cNvPr id="192" name="Прямоугольник"/>
            <p:cNvSpPr/>
            <p:nvPr/>
          </p:nvSpPr>
          <p:spPr>
            <a:xfrm>
              <a:off x="0" y="0"/>
              <a:ext cx="7850783" cy="2446648"/>
            </a:xfrm>
            <a:prstGeom prst="rect">
              <a:avLst/>
            </a:prstGeom>
            <a:solidFill>
              <a:srgbClr val="DCE6F2">
                <a:alpha val="9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93" name="image23.pdf" descr="image23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50783" cy="2446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" name="Изображение 5" descr="Изображение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11500" y="1191738"/>
            <a:ext cx="2082800" cy="3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Box 6"/>
          <p:cNvSpPr txBox="1"/>
          <p:nvPr/>
        </p:nvSpPr>
        <p:spPr>
          <a:xfrm>
            <a:off x="2946400" y="1525700"/>
            <a:ext cx="226155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800000"/>
                </a:solidFill>
              </a:defRPr>
            </a:lvl1pPr>
          </a:lstStyle>
          <a:p>
            <a:r>
              <a:t>Suitable for NICA</a:t>
            </a:r>
          </a:p>
        </p:txBody>
      </p:sp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215899" y="71968"/>
            <a:ext cx="8682567" cy="770468"/>
          </a:xfrm>
          <a:prstGeom prst="rect">
            <a:avLst/>
          </a:prstGeom>
        </p:spPr>
        <p:txBody>
          <a:bodyPr/>
          <a:lstStyle/>
          <a:p>
            <a:pPr>
              <a:defRPr sz="3600" b="1">
                <a:solidFill>
                  <a:srgbClr val="376092"/>
                </a:solidFill>
              </a:defRPr>
            </a:pPr>
            <a:r>
              <a:t>Holographic </a:t>
            </a:r>
            <a:r>
              <a:rPr>
                <a:solidFill>
                  <a:srgbClr val="953735"/>
                </a:solidFill>
              </a:rPr>
              <a:t>Isotropic zero</a:t>
            </a:r>
            <a:r>
              <a:t>         RG Flow</a:t>
            </a:r>
          </a:p>
        </p:txBody>
      </p:sp>
      <p:grpSp>
        <p:nvGrpSpPr>
          <p:cNvPr id="204" name="Группа 6"/>
          <p:cNvGrpSpPr/>
          <p:nvPr/>
        </p:nvGrpSpPr>
        <p:grpSpPr>
          <a:xfrm>
            <a:off x="215900" y="1114505"/>
            <a:ext cx="8348134" cy="1049204"/>
            <a:chOff x="0" y="0"/>
            <a:chExt cx="8348133" cy="1049202"/>
          </a:xfrm>
        </p:grpSpPr>
        <p:sp>
          <p:nvSpPr>
            <p:cNvPr id="199" name="Rectangle 14"/>
            <p:cNvSpPr txBox="1"/>
            <p:nvPr/>
          </p:nvSpPr>
          <p:spPr>
            <a:xfrm>
              <a:off x="0" y="678362"/>
              <a:ext cx="487717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Einstein-Dilaton E.O.M. are equivalent  to HRG eqs: </a:t>
              </a:r>
            </a:p>
          </p:txBody>
        </p:sp>
        <p:sp>
          <p:nvSpPr>
            <p:cNvPr id="200" name="TextBox 9"/>
            <p:cNvSpPr txBox="1"/>
            <p:nvPr/>
          </p:nvSpPr>
          <p:spPr>
            <a:xfrm>
              <a:off x="235126" y="31696"/>
              <a:ext cx="2281199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Zero chemical potential</a:t>
              </a:r>
            </a:p>
          </p:txBody>
        </p:sp>
        <p:sp>
          <p:nvSpPr>
            <p:cNvPr id="201" name="TextBox 15"/>
            <p:cNvSpPr txBox="1"/>
            <p:nvPr/>
          </p:nvSpPr>
          <p:spPr>
            <a:xfrm>
              <a:off x="4832525" y="0"/>
              <a:ext cx="2234988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Non-zero temperature </a:t>
              </a:r>
            </a:p>
          </p:txBody>
        </p:sp>
        <p:pic>
          <p:nvPicPr>
            <p:cNvPr id="202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48033" y="77232"/>
              <a:ext cx="800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59100" y="55137"/>
              <a:ext cx="1092200" cy="3141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TextBox 10"/>
          <p:cNvSpPr txBox="1"/>
          <p:nvPr/>
        </p:nvSpPr>
        <p:spPr>
          <a:xfrm>
            <a:off x="4895472" y="4953000"/>
            <a:ext cx="3791328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007800"/>
                </a:solidFill>
              </a:defRPr>
            </a:pPr>
            <a:r>
              <a:t>Gursoy, Kiritsis, Mazzanti, </a:t>
            </a:r>
          </a:p>
          <a:p>
            <a:pPr>
              <a:defRPr sz="2400" b="1">
                <a:solidFill>
                  <a:srgbClr val="007800"/>
                </a:solidFill>
              </a:defRPr>
            </a:pPr>
            <a:r>
              <a:t>Nitti, arXiv:0812.0792 </a:t>
            </a:r>
          </a:p>
        </p:txBody>
      </p:sp>
      <p:grpSp>
        <p:nvGrpSpPr>
          <p:cNvPr id="208" name="Picture 2"/>
          <p:cNvGrpSpPr/>
          <p:nvPr/>
        </p:nvGrpSpPr>
        <p:grpSpPr>
          <a:xfrm>
            <a:off x="451027" y="2565400"/>
            <a:ext cx="5121350" cy="1592922"/>
            <a:chOff x="0" y="0"/>
            <a:chExt cx="5121349" cy="1592921"/>
          </a:xfrm>
        </p:grpSpPr>
        <p:sp>
          <p:nvSpPr>
            <p:cNvPr id="206" name="Прямоугольник"/>
            <p:cNvSpPr/>
            <p:nvPr/>
          </p:nvSpPr>
          <p:spPr>
            <a:xfrm>
              <a:off x="0" y="0"/>
              <a:ext cx="5121350" cy="1592922"/>
            </a:xfrm>
            <a:prstGeom prst="rect">
              <a:avLst/>
            </a:prstGeom>
            <a:solidFill>
              <a:srgbClr val="DCE6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07" name="image26.tif" descr="image26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121350" cy="1592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9" name="Изображение 4" descr="Изображение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2505" y="414867"/>
            <a:ext cx="3556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5" grpId="3" animBg="1" advAuto="0"/>
      <p:bldP spid="208" grpId="2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215900" y="42334"/>
            <a:ext cx="6242200" cy="65929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800000"/>
                </a:solidFill>
              </a:defRPr>
            </a:lvl1pPr>
          </a:lstStyle>
          <a:p>
            <a:r>
              <a:t>Holographic RenormGroup Flow</a:t>
            </a:r>
          </a:p>
        </p:txBody>
      </p:sp>
      <p:grpSp>
        <p:nvGrpSpPr>
          <p:cNvPr id="216" name="Группа 7"/>
          <p:cNvGrpSpPr/>
          <p:nvPr/>
        </p:nvGrpSpPr>
        <p:grpSpPr>
          <a:xfrm>
            <a:off x="69522" y="3230604"/>
            <a:ext cx="4626469" cy="3591897"/>
            <a:chOff x="0" y="0"/>
            <a:chExt cx="4626468" cy="3591895"/>
          </a:xfrm>
        </p:grpSpPr>
        <p:sp>
          <p:nvSpPr>
            <p:cNvPr id="212" name="TextBox 8"/>
            <p:cNvSpPr txBox="1"/>
            <p:nvPr/>
          </p:nvSpPr>
          <p:spPr>
            <a:xfrm>
              <a:off x="0" y="0"/>
              <a:ext cx="4626469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IR Quark confinement + UV Asymptotic freedom </a:t>
              </a:r>
            </a:p>
          </p:txBody>
        </p:sp>
        <p:pic>
          <p:nvPicPr>
            <p:cNvPr id="213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12571" y="472875"/>
              <a:ext cx="3539107" cy="3119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Straight Arrow Connector 5"/>
            <p:cNvSpPr/>
            <p:nvPr/>
          </p:nvSpPr>
          <p:spPr>
            <a:xfrm flipH="1">
              <a:off x="1276678" y="369331"/>
              <a:ext cx="423333" cy="711200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5" name="Straight Arrow Connector 11"/>
            <p:cNvSpPr/>
            <p:nvPr/>
          </p:nvSpPr>
          <p:spPr>
            <a:xfrm>
              <a:off x="3113944" y="599118"/>
              <a:ext cx="702733" cy="281237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20" name="Группа 4"/>
          <p:cNvGrpSpPr/>
          <p:nvPr/>
        </p:nvGrpSpPr>
        <p:grpSpPr>
          <a:xfrm>
            <a:off x="215900" y="1157867"/>
            <a:ext cx="8125026" cy="1739851"/>
            <a:chOff x="0" y="0"/>
            <a:chExt cx="8125025" cy="1739849"/>
          </a:xfrm>
        </p:grpSpPr>
        <p:sp>
          <p:nvSpPr>
            <p:cNvPr id="217" name="Rectangle 14"/>
            <p:cNvSpPr txBox="1"/>
            <p:nvPr/>
          </p:nvSpPr>
          <p:spPr>
            <a:xfrm>
              <a:off x="0" y="0"/>
              <a:ext cx="8036126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800"/>
              </a:lvl1pPr>
            </a:lstStyle>
            <a:p>
              <a:r>
                <a:t>Einstein-Dilaton-E.O.M. are equivalent  to HRG eq: </a:t>
              </a:r>
            </a:p>
          </p:txBody>
        </p:sp>
        <p:pic>
          <p:nvPicPr>
            <p:cNvPr id="218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85125" y="749249"/>
              <a:ext cx="1739901" cy="66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icture 13" descr="Picture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4866" y="990549"/>
              <a:ext cx="4546601" cy="74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1" name="Изображение 2" descr="Изображение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04403" y="215900"/>
            <a:ext cx="2870201" cy="48572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Box 9"/>
          <p:cNvSpPr txBox="1"/>
          <p:nvPr/>
        </p:nvSpPr>
        <p:spPr>
          <a:xfrm>
            <a:off x="5740400" y="4815612"/>
            <a:ext cx="3042105" cy="980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800"/>
            </a:pPr>
            <a:r>
              <a:rPr dirty="0"/>
              <a:t>Improved HQCD,</a:t>
            </a:r>
          </a:p>
          <a:p>
            <a:pPr>
              <a:defRPr sz="2800"/>
            </a:pPr>
            <a:r>
              <a:rPr dirty="0"/>
              <a:t>Big activity 08-14</a:t>
            </a:r>
          </a:p>
        </p:txBody>
      </p:sp>
      <p:pic>
        <p:nvPicPr>
          <p:cNvPr id="23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5" animBg="1" advAuto="0"/>
      <p:bldP spid="220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261916" y="-133738"/>
            <a:ext cx="8699446" cy="88053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t>Holographic RenormGroup Flow, T=0</a:t>
            </a:r>
          </a:p>
        </p:txBody>
      </p:sp>
      <p:sp>
        <p:nvSpPr>
          <p:cNvPr id="234" name="TextBox 16"/>
          <p:cNvSpPr txBox="1"/>
          <p:nvPr/>
        </p:nvSpPr>
        <p:spPr>
          <a:xfrm>
            <a:off x="575532" y="2081785"/>
            <a:ext cx="497465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/>
            </a:pPr>
            <a:r>
              <a:rPr lang="en-US" dirty="0" smtClean="0"/>
              <a:t>Cosmological </a:t>
            </a:r>
            <a:r>
              <a:rPr lang="en-US" dirty="0" err="1" smtClean="0"/>
              <a:t>const</a:t>
            </a:r>
            <a:r>
              <a:rPr lang="en-US" dirty="0" smtClean="0"/>
              <a:t> +</a:t>
            </a:r>
            <a:r>
              <a:rPr dirty="0" smtClean="0"/>
              <a:t> </a:t>
            </a:r>
            <a:r>
              <a:rPr lang="x-none" dirty="0" smtClean="0"/>
              <a:t>free dilaton</a:t>
            </a:r>
            <a:endParaRPr dirty="0"/>
          </a:p>
        </p:txBody>
      </p:sp>
      <p:pic>
        <p:nvPicPr>
          <p:cNvPr id="235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023" y="942267"/>
            <a:ext cx="5173077" cy="9646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Группа 2"/>
          <p:cNvGrpSpPr/>
          <p:nvPr/>
        </p:nvGrpSpPr>
        <p:grpSpPr>
          <a:xfrm>
            <a:off x="6526887" y="1232564"/>
            <a:ext cx="2100421" cy="1698442"/>
            <a:chOff x="0" y="0"/>
            <a:chExt cx="2100420" cy="1698440"/>
          </a:xfrm>
        </p:grpSpPr>
        <p:pic>
          <p:nvPicPr>
            <p:cNvPr id="236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00421" cy="677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Изображение 23" descr="Изображение 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3021" y="862676"/>
              <a:ext cx="1692426" cy="835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9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72100" y="3684299"/>
            <a:ext cx="3135429" cy="85370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Explicit solutions"/>
          <p:cNvSpPr txBox="1"/>
          <p:nvPr/>
        </p:nvSpPr>
        <p:spPr>
          <a:xfrm>
            <a:off x="837197" y="5622360"/>
            <a:ext cx="1658800" cy="370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r>
              <a:rPr dirty="0"/>
              <a:t>Explicit solutions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749" y="5993200"/>
            <a:ext cx="4423349" cy="666837"/>
          </a:xfrm>
          <a:prstGeom prst="rect">
            <a:avLst/>
          </a:prstGeom>
        </p:spPr>
      </p:pic>
      <p:pic>
        <p:nvPicPr>
          <p:cNvPr id="4" name="Picture 3" descr="SAS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2" y="2593620"/>
            <a:ext cx="4175480" cy="2814583"/>
          </a:xfrm>
          <a:prstGeom prst="rect">
            <a:avLst/>
          </a:prstGeom>
        </p:spPr>
      </p:pic>
      <p:pic>
        <p:nvPicPr>
          <p:cNvPr id="12" name="Picture 11" descr="Picture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25" y="69837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5" grpId="2" animBg="1" advAuto="0"/>
      <p:bldP spid="235" grpId="3" animBg="1" advAuto="0"/>
      <p:bldP spid="238" grpId="5" animBg="1" advAuto="0"/>
      <p:bldP spid="239" grpId="4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0" y="-96229"/>
            <a:ext cx="8990918" cy="88053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t>Holographic Renormgroup Flow, T=0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7687" y="972701"/>
            <a:ext cx="4376521" cy="1965072"/>
            <a:chOff x="415912" y="327005"/>
            <a:chExt cx="4376521" cy="1965072"/>
          </a:xfrm>
        </p:grpSpPr>
        <p:pic>
          <p:nvPicPr>
            <p:cNvPr id="306" name="Picture 11" descr="Picture 1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2341" y="327005"/>
              <a:ext cx="4320092" cy="706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TextBox 2"/>
            <p:cNvSpPr txBox="1"/>
            <p:nvPr/>
          </p:nvSpPr>
          <p:spPr>
            <a:xfrm>
              <a:off x="1692066" y="1756136"/>
              <a:ext cx="2081646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800" b="1">
                  <a:solidFill>
                    <a:schemeClr val="accent2"/>
                  </a:solidFill>
                </a:defRPr>
              </a:lvl1pPr>
            </a:lstStyle>
            <a:p>
              <a:r>
                <a:rPr dirty="0"/>
                <a:t>Exp-potential</a:t>
              </a:r>
            </a:p>
          </p:txBody>
        </p:sp>
        <p:sp>
          <p:nvSpPr>
            <p:cNvPr id="308" name="TextBox 7"/>
            <p:cNvSpPr txBox="1"/>
            <p:nvPr/>
          </p:nvSpPr>
          <p:spPr>
            <a:xfrm>
              <a:off x="415912" y="1278827"/>
              <a:ext cx="3371813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 b="1"/>
              </a:lvl1pPr>
            </a:lstStyle>
            <a:p>
              <a:r>
                <a:rPr dirty="0"/>
                <a:t>Chamblin-Reall-model, 99</a:t>
              </a:r>
            </a:p>
          </p:txBody>
        </p:sp>
      </p:grpSp>
      <p:pic>
        <p:nvPicPr>
          <p:cNvPr id="2" name="Picture 1" descr="SVexp-arrow-C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41" y="2829693"/>
            <a:ext cx="4298296" cy="2953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508" y="6030386"/>
            <a:ext cx="4937466" cy="461665"/>
          </a:xfrm>
          <a:prstGeom prst="rect">
            <a:avLst/>
          </a:prstGeom>
        </p:spPr>
      </p:pic>
      <p:pic>
        <p:nvPicPr>
          <p:cNvPr id="17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5" y="735273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0" y="-96229"/>
            <a:ext cx="8990918" cy="88053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t>Holographic Renormgroup Flow, T=0</a:t>
            </a:r>
          </a:p>
        </p:txBody>
      </p:sp>
      <p:pic>
        <p:nvPicPr>
          <p:cNvPr id="32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28" y="2601593"/>
            <a:ext cx="4361937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269" y="2601593"/>
            <a:ext cx="3304761" cy="33782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561567" y="1119380"/>
            <a:ext cx="575859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Beta-function in </a:t>
            </a:r>
            <a:r>
              <a:rPr lang="en-US" sz="2800" dirty="0" err="1"/>
              <a:t>Chamblin</a:t>
            </a:r>
            <a:r>
              <a:rPr lang="en-US" sz="2800" dirty="0"/>
              <a:t>-</a:t>
            </a:r>
            <a:r>
              <a:rPr lang="en-US" sz="2800" dirty="0" err="1"/>
              <a:t>Reall</a:t>
            </a:r>
            <a:r>
              <a:rPr lang="en-US" sz="2800" dirty="0"/>
              <a:t>-model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animBg="1" advAuto="0"/>
      <p:bldP spid="330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-194493" y="0"/>
            <a:ext cx="8990918" cy="7054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800000"/>
                </a:solidFill>
              </a:defRPr>
            </a:lvl1pPr>
          </a:lstStyle>
          <a:p>
            <a:r>
              <a:rPr dirty="0"/>
              <a:t>Holographic </a:t>
            </a:r>
            <a:r>
              <a:rPr dirty="0" smtClean="0"/>
              <a:t>R</a:t>
            </a:r>
            <a:r>
              <a:rPr lang="en-US" dirty="0" smtClean="0"/>
              <a:t>G</a:t>
            </a:r>
            <a:r>
              <a:rPr dirty="0" smtClean="0"/>
              <a:t> </a:t>
            </a:r>
            <a:r>
              <a:rPr dirty="0"/>
              <a:t>Flow, T=</a:t>
            </a:r>
            <a:r>
              <a:rPr dirty="0" smtClean="0"/>
              <a:t>0</a:t>
            </a:r>
            <a:r>
              <a:rPr lang="en-US" dirty="0" smtClean="0"/>
              <a:t>, mu nonzero</a:t>
            </a:r>
            <a:endParaRPr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69292" y="944760"/>
            <a:ext cx="7960092" cy="474993"/>
            <a:chOff x="469292" y="944760"/>
            <a:chExt cx="7960092" cy="474993"/>
          </a:xfrm>
        </p:grpSpPr>
        <p:sp>
          <p:nvSpPr>
            <p:cNvPr id="308" name="TextBox 7"/>
            <p:cNvSpPr txBox="1"/>
            <p:nvPr/>
          </p:nvSpPr>
          <p:spPr>
            <a:xfrm>
              <a:off x="469292" y="958090"/>
              <a:ext cx="4610545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 b="1"/>
              </a:lvl1pPr>
            </a:lstStyle>
            <a:p>
              <a:r>
                <a:rPr lang="en-US" dirty="0" smtClean="0"/>
                <a:t>Generalized </a:t>
              </a:r>
              <a:r>
                <a:rPr dirty="0" err="1" smtClean="0"/>
                <a:t>Chamblin</a:t>
              </a:r>
              <a:r>
                <a:rPr dirty="0"/>
                <a:t>-Reall-</a:t>
              </a:r>
              <a:r>
                <a:rPr dirty="0" smtClean="0"/>
                <a:t>model</a:t>
              </a:r>
              <a:r>
                <a:rPr lang="en-US" dirty="0"/>
                <a:t>:</a:t>
              </a:r>
              <a:endParaRPr dirty="0"/>
            </a:p>
          </p:txBody>
        </p:sp>
        <p:pic>
          <p:nvPicPr>
            <p:cNvPr id="3" name="Изображение 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184" y="944760"/>
              <a:ext cx="3378200" cy="457200"/>
            </a:xfrm>
            <a:prstGeom prst="rect">
              <a:avLst/>
            </a:prstGeom>
          </p:spPr>
        </p:pic>
      </p:grpSp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8" y="1504939"/>
            <a:ext cx="5640003" cy="1962457"/>
          </a:xfrm>
          <a:prstGeom prst="rect">
            <a:avLst/>
          </a:prstGeom>
        </p:spPr>
      </p:pic>
      <p:pic>
        <p:nvPicPr>
          <p:cNvPr id="7" name="Изображение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" y="3850031"/>
            <a:ext cx="1403557" cy="434434"/>
          </a:xfrm>
          <a:prstGeom prst="rect">
            <a:avLst/>
          </a:prstGeom>
        </p:spPr>
      </p:pic>
      <p:pic>
        <p:nvPicPr>
          <p:cNvPr id="8" name="Изображение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" y="4667302"/>
            <a:ext cx="4040876" cy="1200109"/>
          </a:xfrm>
          <a:prstGeom prst="rect">
            <a:avLst/>
          </a:prstGeom>
        </p:spPr>
      </p:pic>
      <p:pic>
        <p:nvPicPr>
          <p:cNvPr id="26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25" y="840338"/>
            <a:ext cx="8901114" cy="968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Группа 16"/>
          <p:cNvGrpSpPr/>
          <p:nvPr/>
        </p:nvGrpSpPr>
        <p:grpSpPr>
          <a:xfrm>
            <a:off x="4599030" y="2679723"/>
            <a:ext cx="4469634" cy="4047432"/>
            <a:chOff x="4599030" y="2679723"/>
            <a:chExt cx="4469634" cy="4047432"/>
          </a:xfrm>
        </p:grpSpPr>
        <p:pic>
          <p:nvPicPr>
            <p:cNvPr id="10" name="Изображение 9" descr="XH-stream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030" y="3050577"/>
              <a:ext cx="4075790" cy="3676578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>
              <a:off x="5079837" y="5020773"/>
              <a:ext cx="3464691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/>
          </p:nvSpPr>
          <p:spPr>
            <a:xfrm>
              <a:off x="6740284" y="2679723"/>
              <a:ext cx="366837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X</a:t>
              </a:r>
              <a:endParaRPr kumimoji="0" lang="ru-RU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52614" y="4754586"/>
              <a:ext cx="31605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H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98383" y="1716681"/>
            <a:ext cx="261866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2A5506"/>
                </a:solidFill>
                <a:effectLst/>
                <a:uFillTx/>
                <a:sym typeface="Calibri"/>
              </a:rPr>
              <a:t>Compare </a:t>
            </a:r>
            <a:r>
              <a:rPr lang="en-US" b="1" dirty="0">
                <a:solidFill>
                  <a:srgbClr val="2A5506"/>
                </a:solidFill>
              </a:rPr>
              <a:t>with </a:t>
            </a:r>
            <a:r>
              <a:rPr lang="en-US" b="1" dirty="0" err="1">
                <a:solidFill>
                  <a:srgbClr val="2A5506"/>
                </a:solidFill>
              </a:rPr>
              <a:t>Charmousis</a:t>
            </a:r>
            <a:r>
              <a:rPr lang="en-US" b="1" dirty="0">
                <a:solidFill>
                  <a:srgbClr val="2A5506"/>
                </a:solidFill>
              </a:rPr>
              <a:t> </a:t>
            </a:r>
            <a:endParaRPr lang="en-US" b="1" dirty="0" smtClean="0">
              <a:solidFill>
                <a:srgbClr val="2A5506"/>
              </a:solidFill>
            </a:endParaRPr>
          </a:p>
          <a:p>
            <a:r>
              <a:rPr lang="en-US" b="1" dirty="0" smtClean="0">
                <a:solidFill>
                  <a:srgbClr val="2A5506"/>
                </a:solidFill>
              </a:rPr>
              <a:t>et </a:t>
            </a:r>
            <a:r>
              <a:rPr lang="en-US" b="1" dirty="0">
                <a:solidFill>
                  <a:srgbClr val="2A5506"/>
                </a:solidFill>
              </a:rPr>
              <a:t>al, 1005.4690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2A5506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5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1692756" y="-38100"/>
            <a:ext cx="5985934" cy="8551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800000"/>
                </a:solidFill>
              </a:defRPr>
            </a:lvl1pPr>
          </a:lstStyle>
          <a:p>
            <a:r>
              <a:rPr dirty="0"/>
              <a:t>5-dim Background </a:t>
            </a:r>
          </a:p>
        </p:txBody>
      </p:sp>
      <p:grpSp>
        <p:nvGrpSpPr>
          <p:cNvPr id="130" name="Группа 3"/>
          <p:cNvGrpSpPr/>
          <p:nvPr/>
        </p:nvGrpSpPr>
        <p:grpSpPr>
          <a:xfrm>
            <a:off x="232306" y="898849"/>
            <a:ext cx="8911693" cy="3897191"/>
            <a:chOff x="0" y="-1"/>
            <a:chExt cx="8713352" cy="3317077"/>
          </a:xfrm>
        </p:grpSpPr>
        <p:pic>
          <p:nvPicPr>
            <p:cNvPr id="126" name="Picture 10" descr="Picture 1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28625"/>
              <a:ext cx="8713352" cy="781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" name="Rectangle 14"/>
            <p:cNvSpPr txBox="1"/>
            <p:nvPr/>
          </p:nvSpPr>
          <p:spPr>
            <a:xfrm>
              <a:off x="182502" y="-1"/>
              <a:ext cx="4617991" cy="386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rPr sz="2400" dirty="0"/>
                <a:t>Einstein-dilaton-two-Maxwell </a:t>
              </a:r>
            </a:p>
          </p:txBody>
        </p:sp>
        <p:pic>
          <p:nvPicPr>
            <p:cNvPr id="128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7985" y="1497000"/>
              <a:ext cx="7275745" cy="676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icture 16" descr="Picture 1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2502" y="2465977"/>
              <a:ext cx="4488643" cy="851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" name="I.A., K. Rannu, JHEP’ 18"/>
          <p:cNvSpPr txBox="1"/>
          <p:nvPr/>
        </p:nvSpPr>
        <p:spPr>
          <a:xfrm>
            <a:off x="6647608" y="881379"/>
            <a:ext cx="229805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07800"/>
                </a:solidFill>
              </a:defRPr>
            </a:lvl1pPr>
          </a:lstStyle>
          <a:p>
            <a:r>
              <a:rPr dirty="0"/>
              <a:t>I.A., K. Rannu, JHEP’ 18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32307" y="5040825"/>
            <a:ext cx="7763732" cy="1501079"/>
            <a:chOff x="232307" y="5040825"/>
            <a:chExt cx="7763732" cy="1501079"/>
          </a:xfrm>
        </p:grpSpPr>
        <p:sp>
          <p:nvSpPr>
            <p:cNvPr id="2" name="TextBox 1"/>
            <p:cNvSpPr txBox="1"/>
            <p:nvPr/>
          </p:nvSpPr>
          <p:spPr>
            <a:xfrm>
              <a:off x="329046" y="5040825"/>
              <a:ext cx="76669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2A5506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Compare with anisotropic </a:t>
              </a:r>
              <a:r>
                <a:rPr lang="en-US" b="1" dirty="0">
                  <a:solidFill>
                    <a:srgbClr val="2A5506"/>
                  </a:solidFill>
                </a:rPr>
                <a:t>model Einstein-</a:t>
              </a:r>
              <a:r>
                <a:rPr lang="en-US" b="1" dirty="0" err="1">
                  <a:solidFill>
                    <a:srgbClr val="2A5506"/>
                  </a:solidFill>
                </a:rPr>
                <a:t>Axion</a:t>
              </a:r>
              <a:r>
                <a:rPr lang="en-US" b="1" dirty="0">
                  <a:solidFill>
                    <a:srgbClr val="2A5506"/>
                  </a:solidFill>
                </a:rPr>
                <a:t>-</a:t>
              </a:r>
              <a:r>
                <a:rPr lang="en-US" b="1" dirty="0" err="1">
                  <a:solidFill>
                    <a:srgbClr val="2A5506"/>
                  </a:solidFill>
                </a:rPr>
                <a:t>Dilaton</a:t>
              </a:r>
              <a:r>
                <a:rPr lang="en-US" b="1" dirty="0">
                  <a:solidFill>
                    <a:srgbClr val="2A5506"/>
                  </a:solidFill>
                </a:rPr>
                <a:t> action</a:t>
              </a: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:  </a:t>
              </a:r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3" name="Изображение 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07" y="5866419"/>
              <a:ext cx="5501237" cy="6293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919571" y="6172574"/>
              <a:ext cx="9233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endParaRPr kumimoji="0" lang="ru-RU" sz="1800" b="0" i="0" u="none" strike="noStrike" cap="none" spc="0" normalizeH="0" baseline="0" dirty="0">
                <a:ln>
                  <a:noFill/>
                </a:ln>
                <a:solidFill>
                  <a:srgbClr val="2A5506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46959" y="5423273"/>
            <a:ext cx="209870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en-US" sz="1800" b="1" i="0" u="none" strike="noStrike" cap="none" spc="0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sym typeface="Calibri"/>
              </a:rPr>
              <a:t>Mateos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Trancanelli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1105.3472</a:t>
            </a:r>
          </a:p>
          <a:p>
            <a:r>
              <a:rPr lang="en-US" dirty="0" err="1">
                <a:solidFill>
                  <a:srgbClr val="2A5506"/>
                </a:solidFill>
              </a:rPr>
              <a:t>Giataganas</a:t>
            </a:r>
            <a:r>
              <a:rPr lang="en-US" dirty="0">
                <a:solidFill>
                  <a:srgbClr val="2A5506"/>
                </a:solidFill>
              </a:rPr>
              <a:t>, </a:t>
            </a:r>
            <a:r>
              <a:rPr lang="en-US" dirty="0" err="1">
                <a:solidFill>
                  <a:srgbClr val="2A5506"/>
                </a:solidFill>
              </a:rPr>
              <a:t>Gursoy</a:t>
            </a:r>
            <a:r>
              <a:rPr lang="en-US" dirty="0">
                <a:solidFill>
                  <a:srgbClr val="2A5506"/>
                </a:solidFill>
              </a:rPr>
              <a:t>, </a:t>
            </a:r>
          </a:p>
          <a:p>
            <a:r>
              <a:rPr lang="en-US" dirty="0" err="1">
                <a:solidFill>
                  <a:srgbClr val="2A5506"/>
                </a:solidFill>
              </a:rPr>
              <a:t>Pedraza</a:t>
            </a:r>
            <a:r>
              <a:rPr lang="en-US" dirty="0">
                <a:solidFill>
                  <a:srgbClr val="2A5506"/>
                </a:solidFill>
              </a:rPr>
              <a:t>, </a:t>
            </a:r>
            <a:r>
              <a:rPr lang="is-IS" dirty="0">
                <a:solidFill>
                  <a:srgbClr val="2A5506"/>
                </a:solidFill>
              </a:rPr>
              <a:t>1708.05691</a:t>
            </a:r>
            <a:endParaRPr lang="ru-RU" dirty="0">
              <a:solidFill>
                <a:srgbClr val="2A5506"/>
              </a:solidFill>
            </a:endParaRPr>
          </a:p>
          <a:p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animBg="1" advAuto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Прямоугольник 1"/>
          <p:cNvSpPr txBox="1"/>
          <p:nvPr/>
        </p:nvSpPr>
        <p:spPr>
          <a:xfrm>
            <a:off x="721413" y="525262"/>
            <a:ext cx="82099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dirty="0"/>
              <a:t>Two Exp-potential provides an essentially more rich structure </a:t>
            </a:r>
          </a:p>
        </p:txBody>
      </p:sp>
      <p:sp>
        <p:nvSpPr>
          <p:cNvPr id="333" name="TextBox 3"/>
          <p:cNvSpPr txBox="1"/>
          <p:nvPr/>
        </p:nvSpPr>
        <p:spPr>
          <a:xfrm>
            <a:off x="778672" y="2313111"/>
            <a:ext cx="8152657" cy="162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007800"/>
                </a:solidFill>
              </a:defRPr>
            </a:pPr>
            <a:r>
              <a:t>I.A., A.Golubtsova and G. Policastro, </a:t>
            </a:r>
          </a:p>
          <a:p>
            <a:pPr>
              <a:defRPr sz="2400" b="1">
                <a:solidFill>
                  <a:srgbClr val="007800"/>
                </a:solidFill>
              </a:defRPr>
            </a:pPr>
            <a:endParaRPr/>
          </a:p>
          <a:p>
            <a:pPr>
              <a:defRPr sz="2400" b="1">
                <a:solidFill>
                  <a:srgbClr val="007800"/>
                </a:solidFill>
              </a:defRPr>
            </a:pPr>
            <a:r>
              <a:t>«Exact holographic RG flows and the A</a:t>
            </a:r>
            <a:r>
              <a:rPr baseline="-25000"/>
              <a:t>1</a:t>
            </a:r>
            <a:r>
              <a:t>х A</a:t>
            </a:r>
            <a:r>
              <a:rPr baseline="-25000"/>
              <a:t>1</a:t>
            </a:r>
            <a:r>
              <a:t> Toda chain»,</a:t>
            </a:r>
          </a:p>
          <a:p>
            <a:pPr>
              <a:defRPr sz="2400" b="1">
                <a:solidFill>
                  <a:srgbClr val="007800"/>
                </a:solidFill>
              </a:defRPr>
            </a:pPr>
            <a:r>
              <a:t>arXiv: 1803.06764 </a:t>
            </a:r>
          </a:p>
        </p:txBody>
      </p:sp>
      <p:grpSp>
        <p:nvGrpSpPr>
          <p:cNvPr id="337" name="Группа 2"/>
          <p:cNvGrpSpPr/>
          <p:nvPr/>
        </p:nvGrpSpPr>
        <p:grpSpPr>
          <a:xfrm>
            <a:off x="895274" y="4074467"/>
            <a:ext cx="7779753" cy="2417774"/>
            <a:chOff x="-25400" y="0"/>
            <a:chExt cx="7779752" cy="2417772"/>
          </a:xfrm>
        </p:grpSpPr>
        <p:sp>
          <p:nvSpPr>
            <p:cNvPr id="334" name="TextBox 6"/>
            <p:cNvSpPr txBox="1"/>
            <p:nvPr/>
          </p:nvSpPr>
          <p:spPr>
            <a:xfrm>
              <a:off x="0" y="0"/>
              <a:ext cx="2296825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 b="1">
                  <a:solidFill>
                    <a:schemeClr val="accent2"/>
                  </a:solidFill>
                </a:defRPr>
              </a:lvl1pPr>
            </a:lstStyle>
            <a:p>
              <a:r>
                <a:t>Two motivations:</a:t>
              </a:r>
            </a:p>
          </p:txBody>
        </p:sp>
        <p:sp>
          <p:nvSpPr>
            <p:cNvPr id="335" name="TextBox 7"/>
            <p:cNvSpPr txBox="1"/>
            <p:nvPr/>
          </p:nvSpPr>
          <p:spPr>
            <a:xfrm>
              <a:off x="-25400" y="794866"/>
              <a:ext cx="4161493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 b="1"/>
              </a:lvl1pPr>
            </a:lstStyle>
            <a:p>
              <a:r>
                <a:t>1) Relation with realistic models</a:t>
              </a:r>
            </a:p>
          </p:txBody>
        </p:sp>
        <p:sp>
          <p:nvSpPr>
            <p:cNvPr id="336" name="TextBox 8"/>
            <p:cNvSpPr txBox="1"/>
            <p:nvPr/>
          </p:nvSpPr>
          <p:spPr>
            <a:xfrm>
              <a:off x="38100" y="1589733"/>
              <a:ext cx="7716253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400"/>
              </a:pPr>
              <a:r>
                <a:t>2) </a:t>
              </a:r>
              <a:r>
                <a:rPr b="1"/>
                <a:t>Explicit solution, relation with group theory and possible </a:t>
              </a:r>
            </a:p>
            <a:p>
              <a:pPr>
                <a:defRPr sz="2400" b="1"/>
              </a:pPr>
              <a:r>
                <a:t>     generalizations</a:t>
              </a:r>
            </a:p>
          </p:txBody>
        </p:sp>
      </p:grpSp>
      <p:pic>
        <p:nvPicPr>
          <p:cNvPr id="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44" y="1540679"/>
            <a:ext cx="8901114" cy="96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-98801" y="-94995"/>
            <a:ext cx="8990918" cy="715719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Holographic RenormGroup Flow, T=0</a:t>
            </a:r>
          </a:p>
        </p:txBody>
      </p:sp>
      <p:grpSp>
        <p:nvGrpSpPr>
          <p:cNvPr id="348" name="Группа"/>
          <p:cNvGrpSpPr/>
          <p:nvPr/>
        </p:nvGrpSpPr>
        <p:grpSpPr>
          <a:xfrm>
            <a:off x="4595026" y="4306503"/>
            <a:ext cx="4449360" cy="1065539"/>
            <a:chOff x="0" y="0"/>
            <a:chExt cx="4449359" cy="1065537"/>
          </a:xfrm>
        </p:grpSpPr>
        <p:sp>
          <p:nvSpPr>
            <p:cNvPr id="344" name="TextBox 7"/>
            <p:cNvSpPr txBox="1"/>
            <p:nvPr/>
          </p:nvSpPr>
          <p:spPr>
            <a:xfrm>
              <a:off x="36509" y="0"/>
              <a:ext cx="4412851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007800"/>
                  </a:solidFill>
                </a:defRPr>
              </a:pPr>
              <a:r>
                <a:rPr dirty="0"/>
                <a:t>I.A.,Golubtsova, Policastro,arXiv: 1803.06764</a:t>
              </a:r>
            </a:p>
          </p:txBody>
        </p:sp>
        <p:pic>
          <p:nvPicPr>
            <p:cNvPr id="345" name="Picture 18" descr="Picture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541" y="773437"/>
              <a:ext cx="1320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Picture 21" descr="Picture 2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07339"/>
              <a:ext cx="3733258" cy="384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Picture 23" descr="Picture 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78555" y="773437"/>
              <a:ext cx="109220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1" name="Группа"/>
          <p:cNvGrpSpPr/>
          <p:nvPr/>
        </p:nvGrpSpPr>
        <p:grpSpPr>
          <a:xfrm>
            <a:off x="266057" y="4180240"/>
            <a:ext cx="3990108" cy="1683087"/>
            <a:chOff x="0" y="0"/>
            <a:chExt cx="3716617" cy="1463996"/>
          </a:xfrm>
        </p:grpSpPr>
        <p:pic>
          <p:nvPicPr>
            <p:cNvPr id="349" name="Picture 22" descr="Picture 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06564" cy="1026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TextBox 15"/>
            <p:cNvSpPr txBox="1"/>
            <p:nvPr/>
          </p:nvSpPr>
          <p:spPr>
            <a:xfrm>
              <a:off x="624187" y="1093156"/>
              <a:ext cx="309243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007800"/>
                  </a:solidFill>
                </a:defRPr>
              </a:pPr>
              <a:r>
                <a:t>I.A., Rannu, arXiv: 1802.05652</a:t>
              </a:r>
            </a:p>
          </p:txBody>
        </p:sp>
      </p:grpSp>
      <p:pic>
        <p:nvPicPr>
          <p:cNvPr id="352" name="Изображение 3" descr="Изображение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44078" y="859236"/>
            <a:ext cx="4127838" cy="277482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56166" y="3836832"/>
            <a:ext cx="0" cy="2310206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2" animBg="1" advAuto="0"/>
      <p:bldP spid="351" grpId="1" animBg="1" advAuto="0"/>
      <p:bldP spid="352" grpId="3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Название 1"/>
          <p:cNvSpPr txBox="1">
            <a:spLocks noGrp="1"/>
          </p:cNvSpPr>
          <p:nvPr>
            <p:ph type="title" idx="4294967295"/>
          </p:nvPr>
        </p:nvSpPr>
        <p:spPr>
          <a:xfrm>
            <a:off x="2540571" y="497417"/>
            <a:ext cx="4521089" cy="658283"/>
          </a:xfrm>
          <a:prstGeom prst="rect">
            <a:avLst/>
          </a:prstGeom>
        </p:spPr>
        <p:txBody>
          <a:bodyPr lIns="12700" tIns="12700" rIns="12700" bIns="12700">
            <a:normAutofit fontScale="90000"/>
          </a:bodyPr>
          <a:lstStyle/>
          <a:p>
            <a:pPr defTabSz="416052">
              <a:defRPr sz="2184" b="1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Holographic RG Flow </a:t>
            </a:r>
            <a:br/>
            <a:endParaRPr/>
          </a:p>
        </p:txBody>
      </p:sp>
      <p:sp>
        <p:nvSpPr>
          <p:cNvPr id="355" name="TextBox 22"/>
          <p:cNvSpPr txBox="1"/>
          <p:nvPr/>
        </p:nvSpPr>
        <p:spPr>
          <a:xfrm>
            <a:off x="2529745" y="5407335"/>
            <a:ext cx="572102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Generalization of Chamblin&amp;Reall model, hep/th9903225</a:t>
            </a:r>
          </a:p>
        </p:txBody>
      </p:sp>
      <p:pic>
        <p:nvPicPr>
          <p:cNvPr id="356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988" y="2032000"/>
            <a:ext cx="7398779" cy="76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2416" y="1473200"/>
            <a:ext cx="4850948" cy="438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650" y="501452"/>
            <a:ext cx="4213252" cy="68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830" y="6235542"/>
            <a:ext cx="3729567" cy="384108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ectangle 4"/>
          <p:cNvSpPr txBox="1"/>
          <p:nvPr/>
        </p:nvSpPr>
        <p:spPr>
          <a:xfrm>
            <a:off x="6620325" y="6412512"/>
            <a:ext cx="1945331" cy="414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k=0.4,      C</a:t>
            </a:r>
            <a:r>
              <a:rPr baseline="-25000" dirty="0"/>
              <a:t>1</a:t>
            </a:r>
            <a:r>
              <a:rPr dirty="0"/>
              <a:t>= 2= -C </a:t>
            </a:r>
            <a:r>
              <a:rPr baseline="-25000" dirty="0"/>
              <a:t>2</a:t>
            </a:r>
          </a:p>
        </p:txBody>
      </p:sp>
      <p:sp>
        <p:nvSpPr>
          <p:cNvPr id="362" name="Straight Connector 6"/>
          <p:cNvSpPr/>
          <p:nvPr/>
        </p:nvSpPr>
        <p:spPr>
          <a:xfrm>
            <a:off x="2061254" y="2317750"/>
            <a:ext cx="3560993" cy="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3" name="Straight Connector 8"/>
          <p:cNvSpPr/>
          <p:nvPr/>
        </p:nvSpPr>
        <p:spPr>
          <a:xfrm>
            <a:off x="2061254" y="3040224"/>
            <a:ext cx="1358901" cy="12701"/>
          </a:xfrm>
          <a:prstGeom prst="line">
            <a:avLst/>
          </a:prstGeom>
          <a:ln w="38100">
            <a:solidFill>
              <a:schemeClr val="accent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4" name="Straight Connector 10"/>
          <p:cNvSpPr/>
          <p:nvPr/>
        </p:nvSpPr>
        <p:spPr>
          <a:xfrm>
            <a:off x="1981200" y="3476690"/>
            <a:ext cx="1970916" cy="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5" name="Straight Connector 11"/>
          <p:cNvSpPr/>
          <p:nvPr/>
        </p:nvSpPr>
        <p:spPr>
          <a:xfrm>
            <a:off x="5064393" y="4718049"/>
            <a:ext cx="1358901" cy="12702"/>
          </a:xfrm>
          <a:prstGeom prst="line">
            <a:avLst/>
          </a:prstGeom>
          <a:ln w="38100">
            <a:solidFill>
              <a:schemeClr val="accent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6" name="New attractors"/>
          <p:cNvSpPr txBox="1"/>
          <p:nvPr/>
        </p:nvSpPr>
        <p:spPr>
          <a:xfrm>
            <a:off x="6343364" y="647593"/>
            <a:ext cx="20109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b="1" dirty="0">
                <a:solidFill>
                  <a:schemeClr val="accent2"/>
                </a:solidFill>
              </a:rPr>
              <a:t>New attractors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4" animBg="1" advAuto="0"/>
      <p:bldP spid="360" grpId="1" animBg="1" advAuto="0"/>
      <p:bldP spid="361" grpId="2" animBg="1" advAuto="0"/>
      <p:bldP spid="362" grpId="5" animBg="1" advAuto="0"/>
      <p:bldP spid="363" grpId="8" animBg="1" advAuto="0"/>
      <p:bldP spid="364" grpId="6" animBg="1" advAuto="0"/>
      <p:bldP spid="365" grpId="7" animBg="1" advAuto="0"/>
      <p:bldP spid="366" grpId="3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Box 1"/>
          <p:cNvSpPr txBox="1"/>
          <p:nvPr/>
        </p:nvSpPr>
        <p:spPr>
          <a:xfrm>
            <a:off x="1739900" y="-1"/>
            <a:ext cx="637593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800000"/>
                </a:solidFill>
              </a:defRPr>
            </a:lvl1pPr>
          </a:lstStyle>
          <a:p>
            <a:r>
              <a:t>The solution for the metric and the dilaton</a:t>
            </a:r>
          </a:p>
        </p:txBody>
      </p:sp>
      <p:pic>
        <p:nvPicPr>
          <p:cNvPr id="36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832" y="2589534"/>
            <a:ext cx="6574478" cy="2724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" y="5766810"/>
            <a:ext cx="7027131" cy="823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12120"/>
            <a:ext cx="9144000" cy="659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100" y="1271254"/>
            <a:ext cx="2641600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Explicit answer due to integration of the mechanical model (A1хA1 Toda model)"/>
          <p:cNvSpPr txBox="1"/>
          <p:nvPr/>
        </p:nvSpPr>
        <p:spPr>
          <a:xfrm>
            <a:off x="624812" y="2138679"/>
            <a:ext cx="740304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Explicit answer due to integration of the mechanical model (A</a:t>
            </a:r>
            <a:r>
              <a:rPr baseline="-5999"/>
              <a:t>1</a:t>
            </a:r>
            <a:r>
              <a:t>хA</a:t>
            </a:r>
            <a:r>
              <a:rPr baseline="-5999"/>
              <a:t>1</a:t>
            </a:r>
            <a:r>
              <a:t> Toda model)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2" animBg="1" advAuto="0"/>
      <p:bldP spid="370" grpId="3" animBg="1" advAuto="0"/>
      <p:bldP spid="373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5923" y="1156658"/>
            <a:ext cx="5526258" cy="551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Изображение 1" descr="Изображение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400" y="152400"/>
            <a:ext cx="4114800" cy="45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9444" y="1182575"/>
            <a:ext cx="4695638" cy="46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Изображение 2" descr="Изображение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5554" y="162719"/>
            <a:ext cx="3784601" cy="45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4665" y="1380341"/>
            <a:ext cx="4558362" cy="4549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Изображение 1" descr="Изображение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7300" y="101600"/>
            <a:ext cx="4191000" cy="45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0" y="927100"/>
            <a:ext cx="5289723" cy="5152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04950" y="706671"/>
            <a:ext cx="5757663" cy="565864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he solution for  the dilaton - 3 regions!"/>
          <p:cNvSpPr txBox="1"/>
          <p:nvPr/>
        </p:nvSpPr>
        <p:spPr>
          <a:xfrm>
            <a:off x="1504950" y="163829"/>
            <a:ext cx="680881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Vacuum</a:t>
            </a:r>
            <a:r>
              <a:rPr dirty="0" smtClean="0"/>
              <a:t> solution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dirty="0"/>
              <a:t>for  the </a:t>
            </a:r>
            <a:r>
              <a:rPr dirty="0" err="1"/>
              <a:t>dilaton</a:t>
            </a:r>
            <a:r>
              <a:rPr dirty="0"/>
              <a:t> - 3 regions!</a:t>
            </a:r>
          </a:p>
        </p:txBody>
      </p:sp>
      <p:pic>
        <p:nvPicPr>
          <p:cNvPr id="37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454150" y="599678"/>
            <a:ext cx="5757663" cy="56586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8538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794"/>
            <a:ext cx="50768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5733975" y="1069975"/>
            <a:ext cx="2528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dirty="0"/>
              <a:t>Plot </a:t>
            </a:r>
            <a:r>
              <a:rPr lang="en-US" dirty="0" smtClean="0"/>
              <a:t>from </a:t>
            </a:r>
            <a:r>
              <a:rPr lang="ru-RU" b="1" dirty="0" smtClean="0"/>
              <a:t>PRL</a:t>
            </a:r>
            <a:r>
              <a:rPr lang="en-US" b="1" dirty="0" smtClean="0"/>
              <a:t>’1</a:t>
            </a:r>
            <a:r>
              <a:rPr lang="ru-RU" b="1" dirty="0" smtClean="0"/>
              <a:t>6</a:t>
            </a:r>
            <a:endParaRPr lang="ru-RU" dirty="0"/>
          </a:p>
          <a:p>
            <a:r>
              <a:rPr lang="en-US" dirty="0" smtClean="0"/>
              <a:t>(</a:t>
            </a:r>
            <a:r>
              <a:rPr lang="en-US" dirty="0"/>
              <a:t>ALICE)</a:t>
            </a:r>
            <a:r>
              <a:rPr lang="ru-RU" dirty="0"/>
              <a:t>.</a:t>
            </a:r>
          </a:p>
        </p:txBody>
      </p:sp>
      <p:sp>
        <p:nvSpPr>
          <p:cNvPr id="36868" name="Rectangle 2"/>
          <p:cNvSpPr txBox="1">
            <a:spLocks noChangeArrowheads="1"/>
          </p:cNvSpPr>
          <p:nvPr/>
        </p:nvSpPr>
        <p:spPr bwMode="auto">
          <a:xfrm>
            <a:off x="468313" y="0"/>
            <a:ext cx="81359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Calibri" charset="0"/>
              </a:rPr>
              <a:t>Motivation</a:t>
            </a:r>
            <a:r>
              <a:rPr lang="en-US" sz="3600" b="1" dirty="0" smtClean="0">
                <a:solidFill>
                  <a:srgbClr val="C00000"/>
                </a:solidFill>
                <a:latin typeface="Calibri" charset="0"/>
              </a:rPr>
              <a:t>:  Multiplicity</a:t>
            </a:r>
            <a:r>
              <a:rPr lang="en-US" b="1" dirty="0" smtClean="0">
                <a:solidFill>
                  <a:srgbClr val="C00000"/>
                </a:solidFill>
                <a:latin typeface="Calibri" charset="0"/>
              </a:rPr>
              <a:t>  </a:t>
            </a:r>
            <a:endParaRPr lang="ru-RU" b="1" dirty="0">
              <a:solidFill>
                <a:srgbClr val="262673"/>
              </a:solidFill>
              <a:latin typeface="Calibri" charset="0"/>
            </a:endParaRPr>
          </a:p>
        </p:txBody>
      </p:sp>
      <p:pic>
        <p:nvPicPr>
          <p:cNvPr id="36869" name="Picture 11" descr="colorba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5794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94" y="6021853"/>
            <a:ext cx="3921125" cy="618268"/>
          </a:xfrm>
          <a:prstGeom prst="rect">
            <a:avLst/>
          </a:prstGeom>
        </p:spPr>
      </p:pic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09" y="2456038"/>
            <a:ext cx="2975841" cy="556578"/>
          </a:xfrm>
          <a:prstGeom prst="rect">
            <a:avLst/>
          </a:prstGeom>
        </p:spPr>
      </p:pic>
      <p:pic>
        <p:nvPicPr>
          <p:cNvPr id="7" name="Изображение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28" y="3606800"/>
            <a:ext cx="3835400" cy="660400"/>
          </a:xfrm>
          <a:prstGeom prst="rect">
            <a:avLst/>
          </a:prstGeom>
        </p:spPr>
      </p:pic>
      <p:pic>
        <p:nvPicPr>
          <p:cNvPr id="8" name="Изображение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73" y="6081321"/>
            <a:ext cx="21336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950" y="5988023"/>
            <a:ext cx="161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IA, </a:t>
            </a:r>
            <a:r>
              <a:rPr lang="ru-RU" b="1" dirty="0" err="1" smtClean="0">
                <a:solidFill>
                  <a:srgbClr val="008000"/>
                </a:solidFill>
              </a:rPr>
              <a:t>Golubtsova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JHEP’15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324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1619250"/>
            <a:ext cx="5235029" cy="539789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Black Brane solutions"/>
          <p:cNvSpPr txBox="1"/>
          <p:nvPr/>
        </p:nvSpPr>
        <p:spPr>
          <a:xfrm>
            <a:off x="2652112" y="138429"/>
            <a:ext cx="325557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Black Brane solutions</a:t>
            </a:r>
          </a:p>
        </p:txBody>
      </p:sp>
      <p:pic>
        <p:nvPicPr>
          <p:cNvPr id="416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708" y="850900"/>
            <a:ext cx="8582892" cy="71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2" animBg="1" advAuto="0"/>
      <p:bldP spid="416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061" y="657161"/>
            <a:ext cx="7489122" cy="620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061" y="1306933"/>
            <a:ext cx="2772908" cy="535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2903" y="1418907"/>
            <a:ext cx="4895909" cy="34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7361" y="1957681"/>
            <a:ext cx="4433606" cy="61488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Rectangle 7"/>
          <p:cNvSpPr txBox="1"/>
          <p:nvPr/>
        </p:nvSpPr>
        <p:spPr>
          <a:xfrm>
            <a:off x="209415" y="2828157"/>
            <a:ext cx="391220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/>
              <a:t>Removing conical singularities</a:t>
            </a:r>
          </a:p>
        </p:txBody>
      </p:sp>
      <p:grpSp>
        <p:nvGrpSpPr>
          <p:cNvPr id="428" name="Группа 13"/>
          <p:cNvGrpSpPr/>
          <p:nvPr/>
        </p:nvGrpSpPr>
        <p:grpSpPr>
          <a:xfrm>
            <a:off x="377061" y="3584115"/>
            <a:ext cx="6612887" cy="598868"/>
            <a:chOff x="0" y="0"/>
            <a:chExt cx="7886699" cy="647700"/>
          </a:xfrm>
        </p:grpSpPr>
        <p:sp>
          <p:nvSpPr>
            <p:cNvPr id="426" name="Rectangle 10"/>
            <p:cNvSpPr txBox="1"/>
            <p:nvPr/>
          </p:nvSpPr>
          <p:spPr>
            <a:xfrm>
              <a:off x="0" y="139165"/>
              <a:ext cx="285135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There is no conic singularity if</a:t>
              </a:r>
            </a:p>
          </p:txBody>
        </p:sp>
        <p:pic>
          <p:nvPicPr>
            <p:cNvPr id="427" name="Picture 11" descr="Picture 1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32200" y="0"/>
              <a:ext cx="4254500" cy="64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9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7089" y="4417385"/>
            <a:ext cx="1596455" cy="517287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Box 3"/>
          <p:cNvSpPr txBox="1"/>
          <p:nvPr/>
        </p:nvSpPr>
        <p:spPr>
          <a:xfrm>
            <a:off x="2494756" y="50799"/>
            <a:ext cx="3255576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t>Black Brane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415" y="5389278"/>
            <a:ext cx="6393062" cy="526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15" y="6160015"/>
            <a:ext cx="7962900" cy="50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animBg="1" advAuto="0"/>
      <p:bldP spid="419" grpId="2" animBg="1" advAuto="0"/>
      <p:bldP spid="420" grpId="3" animBg="1" advAuto="0"/>
      <p:bldP spid="421" grpId="4" animBg="1" advAuto="0"/>
      <p:bldP spid="423" grpId="6" animBg="1" advAuto="0"/>
      <p:bldP spid="428" grpId="9" animBg="1" advAuto="0"/>
      <p:bldP spid="429" grpId="1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Brane solutions"/>
          <p:cNvSpPr txBox="1"/>
          <p:nvPr/>
        </p:nvSpPr>
        <p:spPr>
          <a:xfrm>
            <a:off x="1752839" y="195016"/>
            <a:ext cx="64280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Black Brane </a:t>
            </a:r>
            <a:r>
              <a:rPr dirty="0" smtClean="0"/>
              <a:t>solutions</a:t>
            </a:r>
            <a:r>
              <a:rPr lang="en-US" dirty="0" smtClean="0"/>
              <a:t> without singularities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488404" y="4863590"/>
            <a:ext cx="222741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dirty="0" err="1"/>
              <a:t>Gubser's</a:t>
            </a:r>
            <a:r>
              <a:rPr lang="en-US" b="1" dirty="0"/>
              <a:t> </a:t>
            </a:r>
            <a:r>
              <a:rPr lang="en-US" b="1" dirty="0" smtClean="0"/>
              <a:t>criterion</a:t>
            </a:r>
          </a:p>
          <a:p>
            <a:r>
              <a:rPr lang="en-US" b="1" dirty="0"/>
              <a:t>i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s realized on the right</a:t>
            </a:r>
          </a:p>
          <a:p>
            <a:r>
              <a:rPr lang="en-US" b="1" dirty="0" smtClean="0"/>
              <a:t>branch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038" y="1046378"/>
            <a:ext cx="5074682" cy="52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774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Box 1"/>
          <p:cNvSpPr txBox="1"/>
          <p:nvPr/>
        </p:nvSpPr>
        <p:spPr>
          <a:xfrm>
            <a:off x="1717126" y="686060"/>
            <a:ext cx="520671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r>
              <a:rPr b="1" dirty="0" smtClean="0">
                <a:solidFill>
                  <a:schemeClr val="accent2"/>
                </a:solidFill>
              </a:rPr>
              <a:t>Summary</a:t>
            </a:r>
            <a:r>
              <a:rPr lang="en-US" b="1" dirty="0" smtClean="0">
                <a:solidFill>
                  <a:schemeClr val="accent2"/>
                </a:solidFill>
              </a:rPr>
              <a:t> for the 2-nd part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479" name="HRGeqs are derived for non-zero chemical potential and anisotropic Background…"/>
          <p:cNvSpPr txBox="1">
            <a:spLocks noGrp="1"/>
          </p:cNvSpPr>
          <p:nvPr>
            <p:ph type="body" idx="4294967295"/>
          </p:nvPr>
        </p:nvSpPr>
        <p:spPr>
          <a:xfrm>
            <a:off x="565150" y="1562100"/>
            <a:ext cx="8229600" cy="26124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="1" dirty="0"/>
              <a:t>HRGeqs are derived for non-zero chemical potential and anisotropic </a:t>
            </a:r>
            <a:r>
              <a:rPr lang="en-US" b="1" dirty="0" smtClean="0"/>
              <a:t>b</a:t>
            </a:r>
            <a:r>
              <a:rPr b="1" dirty="0" smtClean="0"/>
              <a:t>ackground</a:t>
            </a:r>
            <a:r>
              <a:rPr lang="en-US" b="1" dirty="0" smtClean="0"/>
              <a:t>s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b="1" dirty="0"/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 smtClean="0"/>
              <a:t>Exact </a:t>
            </a:r>
            <a:r>
              <a:rPr b="1" dirty="0" err="1" smtClean="0"/>
              <a:t>HRGflow</a:t>
            </a:r>
            <a:r>
              <a:rPr b="1" dirty="0" smtClean="0"/>
              <a:t> </a:t>
            </a:r>
            <a:r>
              <a:rPr b="1" dirty="0"/>
              <a:t>for 2 exp potential </a:t>
            </a:r>
            <a:r>
              <a:rPr lang="en-US" b="1" dirty="0" smtClean="0"/>
              <a:t>is</a:t>
            </a:r>
            <a:r>
              <a:rPr b="1" dirty="0" smtClean="0"/>
              <a:t> studied</a:t>
            </a:r>
            <a:r>
              <a:rPr lang="en-US" b="1" dirty="0" smtClean="0"/>
              <a:t> (mu=0)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lang="en-US" b="1" dirty="0" smtClean="0"/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</p:txBody>
      </p:sp>
      <p:sp>
        <p:nvSpPr>
          <p:cNvPr id="4" name="HRGeqs are derived for non-zero chemical potential and anisotropic Background…"/>
          <p:cNvSpPr txBox="1">
            <a:spLocks/>
          </p:cNvSpPr>
          <p:nvPr/>
        </p:nvSpPr>
        <p:spPr>
          <a:xfrm>
            <a:off x="565150" y="5072574"/>
            <a:ext cx="8229600" cy="126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defRPr sz="2400" b="1">
                <a:latin typeface="Times"/>
                <a:ea typeface="Times"/>
                <a:cs typeface="Times"/>
                <a:sym typeface="Times"/>
              </a:defRPr>
            </a:pPr>
            <a:r>
              <a:rPr lang="en-US" sz="2400" b="1" dirty="0" smtClean="0">
                <a:latin typeface="Times"/>
                <a:ea typeface="Times"/>
                <a:cs typeface="Times"/>
                <a:sym typeface="Times"/>
              </a:rPr>
              <a:t>We expect: e</a:t>
            </a:r>
            <a:r>
              <a:rPr lang="en-US" dirty="0" smtClean="0"/>
              <a:t>xact </a:t>
            </a:r>
            <a:r>
              <a:rPr lang="en-US" dirty="0" err="1"/>
              <a:t>HRGflow</a:t>
            </a:r>
            <a:r>
              <a:rPr lang="en-US" dirty="0"/>
              <a:t> for 2 </a:t>
            </a:r>
            <a:r>
              <a:rPr lang="en-US" dirty="0" err="1"/>
              <a:t>exp</a:t>
            </a:r>
            <a:r>
              <a:rPr lang="en-US" dirty="0"/>
              <a:t> potential </a:t>
            </a:r>
            <a:r>
              <a:rPr lang="en-US" dirty="0" smtClean="0"/>
              <a:t>and non-zero chemical potential that would describe </a:t>
            </a:r>
            <a:r>
              <a:rPr lang="en-US" sz="2400" b="1" dirty="0">
                <a:latin typeface="Times"/>
                <a:ea typeface="Times"/>
                <a:cs typeface="Times"/>
                <a:sym typeface="Times"/>
              </a:rPr>
              <a:t>c</a:t>
            </a:r>
            <a:r>
              <a:rPr lang="en-US" sz="2400" b="1" dirty="0" smtClean="0">
                <a:latin typeface="Times"/>
                <a:ea typeface="Times"/>
                <a:cs typeface="Times"/>
                <a:sym typeface="Times"/>
              </a:rPr>
              <a:t>onfinement/</a:t>
            </a:r>
            <a:r>
              <a:rPr lang="en-US" sz="2400" b="1" dirty="0" err="1" smtClean="0">
                <a:latin typeface="Times"/>
                <a:ea typeface="Times"/>
                <a:cs typeface="Times"/>
                <a:sym typeface="Times"/>
              </a:rPr>
              <a:t>deconfinement</a:t>
            </a:r>
            <a:r>
              <a:rPr lang="en-US" sz="2400" b="1" dirty="0" smtClean="0">
                <a:latin typeface="Times"/>
                <a:ea typeface="Times"/>
                <a:cs typeface="Times"/>
                <a:sym typeface="Times"/>
              </a:rPr>
              <a:t> phase transition</a:t>
            </a:r>
            <a:endParaRPr lang="en-US" sz="2400" b="1" dirty="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1" build="p" bldLvl="5" animBg="1" advAuto="0"/>
      <p:bldP spid="4" grpId="0" build="p" bldLvl="5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Box 1"/>
          <p:cNvSpPr txBox="1"/>
          <p:nvPr/>
        </p:nvSpPr>
        <p:spPr>
          <a:xfrm>
            <a:off x="3110366" y="55845"/>
            <a:ext cx="19200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/>
            </a:lvl1pPr>
          </a:lstStyle>
          <a:p>
            <a:r>
              <a:rPr b="1" dirty="0" smtClean="0">
                <a:solidFill>
                  <a:schemeClr val="accent2"/>
                </a:solidFill>
              </a:rPr>
              <a:t>Summary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479" name="HRGeqs are derived for non-zero chemical potential and anisotropic Background…"/>
          <p:cNvSpPr txBox="1">
            <a:spLocks noGrp="1"/>
          </p:cNvSpPr>
          <p:nvPr>
            <p:ph type="body" idx="4294967295"/>
          </p:nvPr>
        </p:nvSpPr>
        <p:spPr>
          <a:xfrm>
            <a:off x="153504" y="851362"/>
            <a:ext cx="8819547" cy="581996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 smtClean="0"/>
              <a:t>We have started from the simple phenomenological  5-dim metric and realized it as the solution.  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b="1" dirty="0"/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 smtClean="0">
                <a:solidFill>
                  <a:srgbClr val="800000"/>
                </a:solidFill>
              </a:rPr>
              <a:t>Take more realistic metric to get the Cornel potential </a:t>
            </a:r>
          </a:p>
          <a:p>
            <a:pPr marL="0" indent="0">
              <a:buNone/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 smtClean="0">
                <a:solidFill>
                  <a:srgbClr val="800000"/>
                </a:solidFill>
              </a:rPr>
              <a:t>    (in isotropic-limit) 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lang="en-US" b="1" dirty="0" smtClean="0"/>
          </a:p>
          <a:p>
            <a:r>
              <a:rPr lang="en-US" b="1" dirty="0" smtClean="0">
                <a:solidFill>
                  <a:srgbClr val="000090"/>
                </a:solidFill>
              </a:rPr>
              <a:t>We have found crossover </a:t>
            </a:r>
            <a:r>
              <a:rPr lang="en-US" b="1" dirty="0">
                <a:solidFill>
                  <a:srgbClr val="000090"/>
                </a:solidFill>
              </a:rPr>
              <a:t>(</a:t>
            </a:r>
            <a:r>
              <a:rPr lang="en-US" b="1" dirty="0">
                <a:solidFill>
                  <a:srgbClr val="2A5506"/>
                </a:solidFill>
              </a:rPr>
              <a:t>smeared</a:t>
            </a:r>
            <a:r>
              <a:rPr lang="en-US" b="1" dirty="0" smtClean="0">
                <a:solidFill>
                  <a:srgbClr val="000090"/>
                </a:solidFill>
              </a:rPr>
              <a:t>) </a:t>
            </a:r>
            <a:r>
              <a:rPr lang="en-US" b="1" dirty="0">
                <a:solidFill>
                  <a:srgbClr val="000090"/>
                </a:solidFill>
              </a:rPr>
              <a:t>transition line between confinement/</a:t>
            </a:r>
            <a:r>
              <a:rPr lang="en-US" b="1" dirty="0" err="1">
                <a:solidFill>
                  <a:srgbClr val="000090"/>
                </a:solidFill>
              </a:rPr>
              <a:t>deconfinement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phases and dependence of physical quantities on orientation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We expect anisotropy </a:t>
            </a:r>
            <a:r>
              <a:rPr lang="en-US" b="1" dirty="0">
                <a:solidFill>
                  <a:srgbClr val="800000"/>
                </a:solidFill>
              </a:rPr>
              <a:t>in hadron spectrum (for a short time after collisions)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 smtClean="0">
                <a:latin typeface="Times"/>
                <a:ea typeface="Times"/>
                <a:cs typeface="Times"/>
                <a:sym typeface="Times"/>
              </a:rPr>
              <a:t> We have found the exact </a:t>
            </a:r>
            <a:r>
              <a:rPr lang="en-US" sz="3800" b="1" dirty="0" smtClean="0">
                <a:latin typeface="Times"/>
                <a:ea typeface="Times"/>
                <a:cs typeface="Times"/>
                <a:sym typeface="Times"/>
              </a:rPr>
              <a:t>RG flow </a:t>
            </a:r>
            <a:r>
              <a:rPr lang="en-US" b="1" dirty="0" smtClean="0">
                <a:latin typeface="Times"/>
                <a:ea typeface="Times"/>
                <a:cs typeface="Times"/>
                <a:sym typeface="Times"/>
              </a:rPr>
              <a:t>for </a:t>
            </a:r>
            <a:r>
              <a:rPr lang="en-US" b="1" dirty="0" err="1" smtClean="0">
                <a:latin typeface="Times"/>
                <a:ea typeface="Times"/>
                <a:cs typeface="Times"/>
                <a:sym typeface="Times"/>
              </a:rPr>
              <a:t>dilaton</a:t>
            </a:r>
            <a:r>
              <a:rPr lang="en-US" b="1" dirty="0" smtClean="0">
                <a:latin typeface="Times"/>
                <a:ea typeface="Times"/>
                <a:cs typeface="Times"/>
                <a:sym typeface="Times"/>
              </a:rPr>
              <a:t> potential closed to phenomenological acceptable</a:t>
            </a: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rPr>
              <a:t>We hope to find exact RG flow for non-zero chemical potential</a:t>
            </a:r>
          </a:p>
          <a:p>
            <a:pPr marL="0" indent="0">
              <a:buNone/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b="1" dirty="0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rPr>
              <a:t>     and may be for </a:t>
            </a:r>
            <a:r>
              <a:rPr lang="en-US" b="1" dirty="0" smtClean="0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rPr>
              <a:t>suitable </a:t>
            </a:r>
            <a:r>
              <a:rPr lang="en-US" b="1" dirty="0" err="1" smtClean="0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rPr>
              <a:t>anizotropy</a:t>
            </a:r>
            <a:endParaRPr lang="en-US" b="1" dirty="0" smtClean="0">
              <a:solidFill>
                <a:srgbClr val="800000"/>
              </a:solidFill>
              <a:latin typeface="Times"/>
              <a:ea typeface="Times"/>
              <a:cs typeface="Times"/>
              <a:sym typeface="Times"/>
            </a:endParaRP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lang="en-US" sz="3800" b="1" dirty="0" smtClean="0">
                <a:solidFill>
                  <a:srgbClr val="800000"/>
                </a:solidFill>
                <a:latin typeface="Times"/>
                <a:ea typeface="Times"/>
                <a:cs typeface="Times"/>
                <a:sym typeface="Times"/>
              </a:rPr>
              <a:t>Multiplicity estimations at non-zero chemical potential</a:t>
            </a:r>
          </a:p>
          <a:p>
            <a:pPr marL="0" indent="0">
              <a:buNone/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lang="en-US" b="1" dirty="0" smtClean="0">
              <a:latin typeface="Times"/>
              <a:ea typeface="Times"/>
              <a:cs typeface="Times"/>
              <a:sym typeface="Times"/>
            </a:endParaRPr>
          </a:p>
          <a:p>
            <a:pPr marL="0" indent="0">
              <a:buNone/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lang="en-US" b="1" dirty="0">
              <a:latin typeface="Times"/>
              <a:ea typeface="Times"/>
              <a:cs typeface="Times"/>
              <a:sym typeface="Times"/>
            </a:endParaRPr>
          </a:p>
          <a:p>
            <a:pPr>
              <a:defRPr>
                <a:solidFill>
                  <a:srgbClr val="011993"/>
                </a:solidFill>
                <a:latin typeface="Times"/>
                <a:ea typeface="Times"/>
                <a:cs typeface="Times"/>
                <a:sym typeface="Time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1428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1919" y="2023728"/>
            <a:ext cx="643304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1" u="none" strike="noStrike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Thank you very</a:t>
            </a:r>
            <a:r>
              <a:rPr kumimoji="0" lang="en-US" sz="5400" b="0" i="1" u="none" strike="noStrike" cap="none" spc="0" normalizeH="0" dirty="0" smtClean="0">
                <a:ln>
                  <a:noFill/>
                </a:ln>
                <a:solidFill>
                  <a:srgbClr val="00009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much</a:t>
            </a:r>
            <a:r>
              <a:rPr kumimoji="0" lang="en-US" sz="5400" b="0" i="1" u="none" strike="noStrike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!</a:t>
            </a:r>
            <a:endParaRPr kumimoji="0" lang="ru-RU" sz="5400" b="0" i="1" u="none" strike="noStrike" cap="none" spc="0" normalizeH="0" baseline="0" dirty="0">
              <a:ln>
                <a:noFill/>
              </a:ln>
              <a:solidFill>
                <a:srgbClr val="00009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7359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09626"/>
            <a:ext cx="8901114" cy="9683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2"/>
          <p:cNvSpPr txBox="1"/>
          <p:nvPr/>
        </p:nvSpPr>
        <p:spPr>
          <a:xfrm>
            <a:off x="390525" y="5661516"/>
            <a:ext cx="79038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 get </a:t>
            </a:r>
          </a:p>
        </p:txBody>
      </p:sp>
      <p:pic>
        <p:nvPicPr>
          <p:cNvPr id="145" name="Изображение 2" descr="Изображение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875" y="2095712"/>
            <a:ext cx="7797800" cy="739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Изображение 3" descr="Изображение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4642" y="5534104"/>
            <a:ext cx="2257154" cy="458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Изображение 4" descr="Изображение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5650" y="5534104"/>
            <a:ext cx="3175000" cy="4584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Группа 5"/>
          <p:cNvGrpSpPr/>
          <p:nvPr/>
        </p:nvGrpSpPr>
        <p:grpSpPr>
          <a:xfrm>
            <a:off x="252413" y="3334429"/>
            <a:ext cx="7772401" cy="1828162"/>
            <a:chOff x="0" y="0"/>
            <a:chExt cx="7772399" cy="1828161"/>
          </a:xfrm>
        </p:grpSpPr>
        <p:sp>
          <p:nvSpPr>
            <p:cNvPr id="148" name="TextBox 1"/>
            <p:cNvSpPr txBox="1"/>
            <p:nvPr/>
          </p:nvSpPr>
          <p:spPr>
            <a:xfrm>
              <a:off x="0" y="0"/>
              <a:ext cx="7440612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Shock domain walls collision:                  ENTROPY    </a:t>
              </a:r>
            </a:p>
          </p:txBody>
        </p:sp>
        <p:pic>
          <p:nvPicPr>
            <p:cNvPr id="149" name="Изображение 7" descr="Изображение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12800" y="531580"/>
              <a:ext cx="6959600" cy="1296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1" name="Прямоугольник 10"/>
          <p:cNvSpPr txBox="1"/>
          <p:nvPr/>
        </p:nvSpPr>
        <p:spPr>
          <a:xfrm>
            <a:off x="277813" y="158233"/>
            <a:ext cx="875938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800000"/>
                </a:solidFill>
              </a:defRPr>
            </a:lvl1pPr>
          </a:lstStyle>
          <a:p>
            <a:r>
              <a:rPr dirty="0"/>
              <a:t>5-dim Background: Multiplicity and R-factor in the  metric  </a:t>
            </a:r>
          </a:p>
        </p:txBody>
      </p:sp>
      <p:sp>
        <p:nvSpPr>
          <p:cNvPr id="152" name="Rectangle 6"/>
          <p:cNvSpPr txBox="1"/>
          <p:nvPr/>
        </p:nvSpPr>
        <p:spPr>
          <a:xfrm>
            <a:off x="6567488" y="2816505"/>
            <a:ext cx="246533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06600"/>
                </a:solidFill>
              </a:defRPr>
            </a:pPr>
            <a:r>
              <a:t>IA, </a:t>
            </a:r>
            <a:r>
              <a:rPr>
                <a:solidFill>
                  <a:srgbClr val="008000"/>
                </a:solidFill>
              </a:rPr>
              <a:t>Golubtsova, JHEP’15</a:t>
            </a:r>
          </a:p>
        </p:txBody>
      </p:sp>
      <p:pic>
        <p:nvPicPr>
          <p:cNvPr id="2" name="Изображение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1028053"/>
            <a:ext cx="8321271" cy="870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4" animBg="1" advAuto="0"/>
      <p:bldP spid="145" grpId="2" animBg="1" advAuto="0"/>
      <p:bldP spid="146" grpId="5" animBg="1" advAuto="0"/>
      <p:bldP spid="150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950"/>
            <a:ext cx="4887613" cy="320124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5740" y="138112"/>
            <a:ext cx="8748712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/>
                </a:solidFill>
                <a:latin typeface="Calibri" charset="0"/>
              </a:rPr>
              <a:t>QCD Phase Diagram</a:t>
            </a:r>
            <a:endParaRPr lang="ru-RU" sz="3600" b="1" dirty="0">
              <a:solidFill>
                <a:schemeClr val="accent2"/>
              </a:solidFill>
              <a:latin typeface="Calibri" charset="0"/>
            </a:endParaRPr>
          </a:p>
        </p:txBody>
      </p:sp>
      <p:pic>
        <p:nvPicPr>
          <p:cNvPr id="5" name="Picture 11" descr="colorb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1281113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" y="5629481"/>
            <a:ext cx="9144000" cy="855306"/>
          </a:xfrm>
          <a:prstGeom prst="rect">
            <a:avLst/>
          </a:prstGeom>
        </p:spPr>
      </p:pic>
      <p:pic>
        <p:nvPicPr>
          <p:cNvPr id="7" name="Изображение 6" descr="part-of-NIC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33" y="1888317"/>
            <a:ext cx="4763706" cy="16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71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9" y="1161858"/>
            <a:ext cx="8569287" cy="2092919"/>
          </a:xfrm>
          <a:prstGeom prst="rect">
            <a:avLst/>
          </a:prstGeom>
        </p:spPr>
      </p:pic>
      <p:pic>
        <p:nvPicPr>
          <p:cNvPr id="5" name="Изображение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4" y="3347519"/>
            <a:ext cx="4707864" cy="439017"/>
          </a:xfrm>
          <a:prstGeom prst="rect">
            <a:avLst/>
          </a:prstGeom>
        </p:spPr>
      </p:pic>
      <p:pic>
        <p:nvPicPr>
          <p:cNvPr id="6" name="Изображение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4" y="3931720"/>
            <a:ext cx="2846921" cy="709643"/>
          </a:xfrm>
          <a:prstGeom prst="rect">
            <a:avLst/>
          </a:prstGeom>
        </p:spPr>
      </p:pic>
      <p:pic>
        <p:nvPicPr>
          <p:cNvPr id="7" name="Изображение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50" y="4143742"/>
            <a:ext cx="1878215" cy="368454"/>
          </a:xfrm>
          <a:prstGeom prst="rect">
            <a:avLst/>
          </a:prstGeom>
        </p:spPr>
      </p:pic>
      <p:pic>
        <p:nvPicPr>
          <p:cNvPr id="8" name="Изображение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07" y="3786537"/>
            <a:ext cx="3049122" cy="952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0615" y="6415181"/>
            <a:ext cx="528132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dirty="0" smtClean="0">
                <a:solidFill>
                  <a:srgbClr val="2A5506"/>
                </a:solidFill>
              </a:rPr>
              <a:t>Isotropic: M</a:t>
            </a:r>
            <a:r>
              <a:rPr lang="en-US" b="1" dirty="0">
                <a:solidFill>
                  <a:srgbClr val="2A5506"/>
                </a:solidFill>
              </a:rPr>
              <a:t>.-W. Li, Y. Yang </a:t>
            </a:r>
            <a:r>
              <a:rPr lang="en-US" b="1" dirty="0" smtClean="0">
                <a:solidFill>
                  <a:srgbClr val="2A5506"/>
                </a:solidFill>
              </a:rPr>
              <a:t>, </a:t>
            </a:r>
            <a:r>
              <a:rPr lang="en-US" b="1" dirty="0" smtClean="0">
                <a:solidFill>
                  <a:srgbClr val="2A5506"/>
                </a:solidFill>
              </a:rPr>
              <a:t>1703.09184 </a:t>
            </a:r>
            <a:r>
              <a:rPr lang="en-US" b="1" dirty="0" smtClean="0">
                <a:solidFill>
                  <a:srgbClr val="2A5506"/>
                </a:solidFill>
              </a:rPr>
              <a:t>+Refs therein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2A5506"/>
              </a:solidFill>
              <a:effectLst/>
              <a:uFillTx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4823" y="4684756"/>
            <a:ext cx="71158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b="1" dirty="0" smtClean="0">
                <a:solidFill>
                  <a:srgbClr val="2A5506"/>
                </a:solidFill>
              </a:rPr>
              <a:t>“</a:t>
            </a:r>
            <a:r>
              <a:rPr lang="en-US" b="1" dirty="0" smtClean="0">
                <a:solidFill>
                  <a:srgbClr val="2A5506"/>
                </a:solidFill>
              </a:rPr>
              <a:t>Phenomenological=no E.O.M.”   </a:t>
            </a:r>
            <a:r>
              <a:rPr lang="en-US" b="1" dirty="0" smtClean="0">
                <a:solidFill>
                  <a:srgbClr val="2A5506"/>
                </a:solidFill>
              </a:rPr>
              <a:t>O</a:t>
            </a:r>
            <a:r>
              <a:rPr lang="en-US" b="1" dirty="0">
                <a:solidFill>
                  <a:srgbClr val="2A5506"/>
                </a:solidFill>
              </a:rPr>
              <a:t>. Andreev, V.I. </a:t>
            </a:r>
            <a:r>
              <a:rPr lang="en-US" b="1" dirty="0" err="1" smtClean="0">
                <a:solidFill>
                  <a:srgbClr val="2A5506"/>
                </a:solidFill>
              </a:rPr>
              <a:t>Zakharov</a:t>
            </a:r>
            <a:r>
              <a:rPr lang="en-US" b="1" dirty="0" smtClean="0">
                <a:solidFill>
                  <a:srgbClr val="2A5506"/>
                </a:solidFill>
              </a:rPr>
              <a:t>, </a:t>
            </a:r>
            <a:r>
              <a:rPr lang="en-US" b="1" dirty="0" smtClean="0">
                <a:solidFill>
                  <a:srgbClr val="2A5506"/>
                </a:solidFill>
              </a:rPr>
              <a:t>0604204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2A5506"/>
              </a:solidFill>
              <a:effectLst/>
              <a:uFillTx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113" y="5599562"/>
            <a:ext cx="773447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“Reconstruction of potential</a:t>
            </a:r>
            <a:r>
              <a:rPr lang="en-US" b="1" dirty="0" smtClean="0">
                <a:solidFill>
                  <a:schemeClr val="accent2"/>
                </a:solidFill>
              </a:rPr>
              <a:t>”   </a:t>
            </a:r>
            <a:r>
              <a:rPr lang="en-US" b="1" dirty="0">
                <a:solidFill>
                  <a:srgbClr val="2A5506"/>
                </a:solidFill>
              </a:rPr>
              <a:t>White, 0701157; </a:t>
            </a:r>
            <a:r>
              <a:rPr lang="en-US" b="1" dirty="0" err="1">
                <a:solidFill>
                  <a:srgbClr val="2A5506"/>
                </a:solidFill>
              </a:rPr>
              <a:t>Pirner</a:t>
            </a:r>
            <a:r>
              <a:rPr lang="en-US" b="1" dirty="0">
                <a:solidFill>
                  <a:srgbClr val="2A5506"/>
                </a:solidFill>
              </a:rPr>
              <a:t>, </a:t>
            </a:r>
            <a:r>
              <a:rPr lang="en-US" b="1" dirty="0" err="1">
                <a:solidFill>
                  <a:srgbClr val="2A5506"/>
                </a:solidFill>
              </a:rPr>
              <a:t>Galow</a:t>
            </a:r>
            <a:r>
              <a:rPr lang="en-US" b="1" dirty="0">
                <a:solidFill>
                  <a:srgbClr val="2A5506"/>
                </a:solidFill>
              </a:rPr>
              <a:t>, </a:t>
            </a:r>
            <a:r>
              <a:rPr lang="en-US" b="1" dirty="0" smtClean="0">
                <a:solidFill>
                  <a:srgbClr val="2A5506"/>
                </a:solidFill>
              </a:rPr>
              <a:t>0903.2701;</a:t>
            </a:r>
          </a:p>
          <a:p>
            <a:r>
              <a:rPr lang="en-US" b="1" dirty="0" smtClean="0">
                <a:solidFill>
                  <a:srgbClr val="2A5506"/>
                </a:solidFill>
              </a:rPr>
              <a:t>                                                       </a:t>
            </a:r>
            <a:r>
              <a:rPr lang="en-US" b="1" dirty="0" smtClean="0">
                <a:solidFill>
                  <a:srgbClr val="2A5506"/>
                </a:solidFill>
              </a:rPr>
              <a:t>   He</a:t>
            </a:r>
            <a:r>
              <a:rPr lang="en-US" b="1" dirty="0">
                <a:solidFill>
                  <a:srgbClr val="2A5506"/>
                </a:solidFill>
              </a:rPr>
              <a:t>, Wu, Yang, Yuan, 1301.0385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2A5506"/>
              </a:solidFill>
              <a:effectLst/>
              <a:uFillTx/>
              <a:sym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4114" y="5140146"/>
            <a:ext cx="8226529" cy="381601"/>
            <a:chOff x="494114" y="5140146"/>
            <a:chExt cx="8226529" cy="381601"/>
          </a:xfrm>
        </p:grpSpPr>
        <p:sp>
          <p:nvSpPr>
            <p:cNvPr id="11" name="TextBox 10"/>
            <p:cNvSpPr txBox="1"/>
            <p:nvPr/>
          </p:nvSpPr>
          <p:spPr>
            <a:xfrm>
              <a:off x="494114" y="5140146"/>
              <a:ext cx="241474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2A5506"/>
                  </a:solidFill>
                  <a:effectLst/>
                  <a:uFillTx/>
                  <a:sym typeface="Calibri"/>
                </a:rPr>
                <a:t>Gubser</a:t>
              </a:r>
              <a:r>
                <a:rPr lang="en-US" b="1" dirty="0">
                  <a:solidFill>
                    <a:srgbClr val="2A5506"/>
                  </a:solidFill>
                </a:rPr>
                <a:t> </a:t>
              </a:r>
              <a:r>
                <a:rPr lang="en-US" b="1" dirty="0" smtClean="0">
                  <a:solidFill>
                    <a:srgbClr val="2A5506"/>
                  </a:solidFill>
                </a:rPr>
                <a:t>et all, 0804.0434</a:t>
              </a:r>
              <a:endParaRPr kumimoji="0" lang="ru-RU" sz="1800" b="1" i="0" u="none" strike="noStrike" cap="none" spc="0" normalizeH="0" baseline="0" dirty="0">
                <a:ln>
                  <a:noFill/>
                </a:ln>
                <a:solidFill>
                  <a:srgbClr val="2A5506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6579" y="5152417"/>
              <a:ext cx="517406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b="1" dirty="0" err="1">
                  <a:solidFill>
                    <a:srgbClr val="2A5506"/>
                  </a:solidFill>
                </a:rPr>
                <a:t>Gursoy</a:t>
              </a:r>
              <a:r>
                <a:rPr lang="en-US" b="1" dirty="0">
                  <a:solidFill>
                    <a:srgbClr val="2A5506"/>
                  </a:solidFill>
                </a:rPr>
                <a:t>, </a:t>
              </a:r>
              <a:r>
                <a:rPr lang="en-US" b="1" dirty="0" err="1">
                  <a:solidFill>
                    <a:srgbClr val="2A5506"/>
                  </a:solidFill>
                </a:rPr>
                <a:t>Kiritsis</a:t>
              </a:r>
              <a:r>
                <a:rPr lang="en-US" b="1" dirty="0">
                  <a:solidFill>
                    <a:srgbClr val="2A5506"/>
                  </a:solidFill>
                </a:rPr>
                <a:t>, </a:t>
              </a:r>
              <a:r>
                <a:rPr lang="en-US" b="1" dirty="0" err="1">
                  <a:solidFill>
                    <a:srgbClr val="2A5506"/>
                  </a:solidFill>
                </a:rPr>
                <a:t>Mazzanti</a:t>
              </a:r>
              <a:r>
                <a:rPr lang="en-US" b="1" dirty="0">
                  <a:solidFill>
                    <a:srgbClr val="2A5506"/>
                  </a:solidFill>
                </a:rPr>
                <a:t>, </a:t>
              </a:r>
              <a:r>
                <a:rPr lang="en-US" b="1" dirty="0" smtClean="0">
                  <a:solidFill>
                    <a:srgbClr val="2A5506"/>
                  </a:solidFill>
                </a:rPr>
                <a:t>Nitti</a:t>
              </a:r>
              <a:r>
                <a:rPr lang="en-US" b="1" dirty="0">
                  <a:solidFill>
                    <a:srgbClr val="2A5506"/>
                  </a:solidFill>
                </a:rPr>
                <a:t> </a:t>
              </a:r>
              <a:r>
                <a:rPr lang="en-US" b="1" dirty="0" smtClean="0">
                  <a:solidFill>
                    <a:srgbClr val="2A5506"/>
                  </a:solidFill>
                </a:rPr>
                <a:t>(IHQCD), 0812.0792</a:t>
              </a:r>
              <a:r>
                <a:rPr lang="en-US" b="1" dirty="0">
                  <a:solidFill>
                    <a:srgbClr val="2A5506"/>
                  </a:solidFill>
                </a:rPr>
                <a:t>. </a:t>
              </a:r>
              <a:endParaRPr kumimoji="0" lang="ru-RU" sz="1800" b="1" i="0" u="none" strike="noStrike" cap="none" spc="0" normalizeH="0" baseline="0" dirty="0">
                <a:ln>
                  <a:noFill/>
                </a:ln>
                <a:solidFill>
                  <a:srgbClr val="2A5506"/>
                </a:solidFill>
                <a:effectLst/>
                <a:uFillTx/>
                <a:sym typeface="Calibri"/>
              </a:endParaRPr>
            </a:p>
          </p:txBody>
        </p:sp>
      </p:grpSp>
      <p:pic>
        <p:nvPicPr>
          <p:cNvPr id="15" name="Изображение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" y="306552"/>
            <a:ext cx="9144000" cy="8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7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6" y="947105"/>
            <a:ext cx="2161724" cy="677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3487" y="200657"/>
            <a:ext cx="502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smtClean="0">
                <a:solidFill>
                  <a:schemeClr val="accent2"/>
                </a:solidFill>
              </a:rPr>
              <a:t>Blackening function   g(z)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7" y="2064802"/>
            <a:ext cx="8667044" cy="115695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87296" y="3353097"/>
            <a:ext cx="7834924" cy="1032731"/>
            <a:chOff x="387296" y="3353097"/>
            <a:chExt cx="7834924" cy="1032731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296" y="3353097"/>
              <a:ext cx="4366976" cy="1032731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152" y="3441410"/>
              <a:ext cx="2710068" cy="94441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388572" y="4544874"/>
            <a:ext cx="8486429" cy="1883873"/>
            <a:chOff x="473837" y="4536132"/>
            <a:chExt cx="8486429" cy="1883873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837" y="4536132"/>
              <a:ext cx="4280435" cy="1025521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2331" y="4648144"/>
              <a:ext cx="4117935" cy="1771861"/>
            </a:xfrm>
            <a:prstGeom prst="rect">
              <a:avLst/>
            </a:prstGeom>
          </p:spPr>
        </p:pic>
      </p:grpSp>
      <p:pic>
        <p:nvPicPr>
          <p:cNvPr id="11" name="Picture 11" descr="colorbar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" y="850268"/>
            <a:ext cx="8901113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04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4741</TotalTime>
  <Words>1524</Words>
  <Application>Microsoft Macintosh PowerPoint</Application>
  <PresentationFormat>Экран (4:3)</PresentationFormat>
  <Paragraphs>239</Paragraphs>
  <Slides>55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Outlook</vt:lpstr>
      <vt:lpstr>Презентация PowerPoint</vt:lpstr>
      <vt:lpstr>5-dim Background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Temporal Wilson loops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String in  thermalizing media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Holographic Anizotropic RenormGroup Flow</vt:lpstr>
      <vt:lpstr>Holographic Isotropic RenormGroup Flow</vt:lpstr>
      <vt:lpstr>Holographic Isotropic zero         RG Flow</vt:lpstr>
      <vt:lpstr>Holographic RenormGroup Flow</vt:lpstr>
      <vt:lpstr>Holographic RenormGroup Flow, T=0</vt:lpstr>
      <vt:lpstr>Holographic Renormgroup Flow, T=0</vt:lpstr>
      <vt:lpstr>Holographic Renormgroup Flow, T=0</vt:lpstr>
      <vt:lpstr>Holographic RG Flow, T=0, mu nonzero</vt:lpstr>
      <vt:lpstr>Презентация PowerPoint</vt:lpstr>
      <vt:lpstr>Holographic RenormGroup Flow, T=0</vt:lpstr>
      <vt:lpstr>Holographic RG Flow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Ирина</cp:lastModifiedBy>
  <cp:revision>97</cp:revision>
  <dcterms:modified xsi:type="dcterms:W3CDTF">2018-07-03T06:05:20Z</dcterms:modified>
</cp:coreProperties>
</file>