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11" r:id="rId2"/>
  </p:sldMasterIdLst>
  <p:notesMasterIdLst>
    <p:notesMasterId r:id="rId27"/>
  </p:notesMasterIdLst>
  <p:handoutMasterIdLst>
    <p:handoutMasterId r:id="rId28"/>
  </p:handoutMasterIdLst>
  <p:sldIdLst>
    <p:sldId id="256" r:id="rId3"/>
    <p:sldId id="549" r:id="rId4"/>
    <p:sldId id="620" r:id="rId5"/>
    <p:sldId id="592" r:id="rId6"/>
    <p:sldId id="593" r:id="rId7"/>
    <p:sldId id="621" r:id="rId8"/>
    <p:sldId id="625" r:id="rId9"/>
    <p:sldId id="594" r:id="rId10"/>
    <p:sldId id="578" r:id="rId11"/>
    <p:sldId id="597" r:id="rId12"/>
    <p:sldId id="595" r:id="rId13"/>
    <p:sldId id="599" r:id="rId14"/>
    <p:sldId id="626" r:id="rId15"/>
    <p:sldId id="627" r:id="rId16"/>
    <p:sldId id="551" r:id="rId17"/>
    <p:sldId id="628" r:id="rId18"/>
    <p:sldId id="604" r:id="rId19"/>
    <p:sldId id="609" r:id="rId20"/>
    <p:sldId id="606" r:id="rId21"/>
    <p:sldId id="613" r:id="rId22"/>
    <p:sldId id="614" r:id="rId23"/>
    <p:sldId id="622" r:id="rId24"/>
    <p:sldId id="607" r:id="rId25"/>
    <p:sldId id="611" r:id="rId26"/>
  </p:sldIdLst>
  <p:sldSz cx="9144000" cy="6858000" type="screen4x3"/>
  <p:notesSz cx="6735763" cy="9866313"/>
  <p:custDataLst>
    <p:tags r:id="rId30"/>
  </p:custData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04" autoAdjust="0"/>
    <p:restoredTop sz="99880" autoAdjust="0"/>
  </p:normalViewPr>
  <p:slideViewPr>
    <p:cSldViewPr>
      <p:cViewPr varScale="1">
        <p:scale>
          <a:sx n="116" d="100"/>
          <a:sy n="116" d="100"/>
        </p:scale>
        <p:origin x="-1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tags" Target="tags/tag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6074F35-1FBA-455B-BE2A-1E7AA8B54251}" type="datetimeFigureOut">
              <a:rPr lang="ja-JP" altLang="en-US"/>
              <a:pPr>
                <a:defRPr/>
              </a:pPr>
              <a:t>18/07/17</a:t>
            </a:fld>
            <a:endParaRPr lang="en-US" altLang="ja-JP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ECDAD15-0BFF-4698-9314-A489F81B7E0C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59297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533C0AD-BE36-4FFF-A23A-D25DEEF362A6}" type="datetimeFigureOut">
              <a:rPr lang="ja-JP" altLang="en-US"/>
              <a:pPr>
                <a:defRPr/>
              </a:pPr>
              <a:t>18/07/17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9" rIns="91417" bIns="457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17" tIns="45709" rIns="91417" bIns="457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17" tIns="45709" rIns="91417" bIns="45709" rtlCol="0" anchor="b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8B7C944-C402-47F6-9845-A4957C99142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5552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71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8D68E183-4DF2-489E-B071-5D1614787A7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ja-JP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0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FE96E-7BCE-4476-8917-51499B5974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16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0D066-44DE-41ED-B05B-9BD1C02C94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225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84540-C8A8-4BB9-92DC-5EB2E02F97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286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 smtClean="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 smtClean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 smtClean="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 smtClean="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6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C6851-70B0-414A-976F-A81179192A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175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5049-3EB5-46A7-A5E1-46CC2B5F5D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583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4F437-34A5-4E54-BA0B-044850AB76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615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42535-E676-4E33-98C7-06DE2436170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283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DF4CE-6BE5-4C4B-9806-24E282411B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916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EC7F7-E9B3-4660-9652-A6D73E5628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08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CB203-3EDF-4481-8DE7-E22936BBC0F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405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4F437-34A5-4E54-BA0B-044850AB76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01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B4AE4-B401-4988-ACC1-2AE3CD2ABE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28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DA1D7-F428-4718-9129-D9EF3FC20C7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298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DC45-E8AD-4E75-A897-01020EC5F0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855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 smtClean="0">
              <a:latin typeface="Tahoma" panose="020B0604030504040204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 smtClean="0">
              <a:latin typeface="Tahoma" panose="020B0604030504040204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 smtClean="0">
              <a:latin typeface="Tahoma" panose="020B0604030504040204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 smtClean="0">
              <a:latin typeface="Tahoma" panose="020B0604030504040204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 smtClean="0">
              <a:latin typeface="Tahoma" panose="020B060403050404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 smtClean="0">
              <a:latin typeface="Tahoma" panose="020B0604030504040204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 smtClean="0">
              <a:latin typeface="Tahoma" panose="020B0604030504040204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056BBEC-575A-40A6-9121-0533CE9F13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18" r:id="rId3"/>
    <p:sldLayoutId id="2147484619" r:id="rId4"/>
    <p:sldLayoutId id="2147484620" r:id="rId5"/>
    <p:sldLayoutId id="2147484621" r:id="rId6"/>
    <p:sldLayoutId id="2147484622" r:id="rId7"/>
    <p:sldLayoutId id="2147484623" r:id="rId8"/>
    <p:sldLayoutId id="2147484624" r:id="rId9"/>
    <p:sldLayoutId id="2147484625" r:id="rId10"/>
    <p:sldLayoutId id="21474846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4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bg2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chemeClr val="bg2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EE7094D-E388-425B-963B-D98A5BDF75C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27" r:id="rId2"/>
    <p:sldLayoutId id="2147484630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Relationship Id="rId3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3.gi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38.emf"/><Relationship Id="rId5" Type="http://schemas.openxmlformats.org/officeDocument/2006/relationships/image" Target="../media/image43.gi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8" Type="http://schemas.openxmlformats.org/officeDocument/2006/relationships/image" Target="../media/image5.emf"/><Relationship Id="rId9" Type="http://schemas.openxmlformats.org/officeDocument/2006/relationships/image" Target="../media/image6.emf"/><Relationship Id="rId10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ja-JP" sz="4000" dirty="0">
                <a:latin typeface="Tahoma" panose="020B0604030504040204" pitchFamily="34" charset="0"/>
                <a:ea typeface="ＭＳ Ｐゴシック" panose="020B0600070205080204" pitchFamily="50" charset="-128"/>
              </a:rPr>
              <a:t>Holographic </a:t>
            </a:r>
            <a:r>
              <a:rPr lang="en-US" altLang="ja-JP" sz="4000" dirty="0" err="1">
                <a:latin typeface="Tahoma" panose="020B0604030504040204" pitchFamily="34" charset="0"/>
                <a:ea typeface="ＭＳ Ｐゴシック" panose="020B0600070205080204" pitchFamily="50" charset="-128"/>
              </a:rPr>
              <a:t>Floquet</a:t>
            </a:r>
            <a:r>
              <a:rPr lang="en-US" altLang="ja-JP" sz="4000" dirty="0">
                <a:latin typeface="Tahoma" panose="020B0604030504040204" pitchFamily="34" charset="0"/>
                <a:ea typeface="ＭＳ Ｐゴシック" panose="020B0600070205080204" pitchFamily="50" charset="-128"/>
              </a:rPr>
              <a:t> </a:t>
            </a:r>
            <a:r>
              <a:rPr lang="en-US" altLang="ja-JP" sz="4000" dirty="0" smtClean="0">
                <a:latin typeface="Tahoma" panose="020B0604030504040204" pitchFamily="34" charset="0"/>
                <a:ea typeface="ＭＳ Ｐゴシック" panose="020B0600070205080204" pitchFamily="50" charset="-128"/>
              </a:rPr>
              <a:t>states </a:t>
            </a:r>
            <a:r>
              <a:rPr lang="en-US" altLang="ja-JP" sz="2800" dirty="0" smtClean="0">
                <a:latin typeface="Tahoma" panose="020B0604030504040204" pitchFamily="34" charset="0"/>
                <a:ea typeface="ＭＳ Ｐゴシック" panose="020B0600070205080204" pitchFamily="50" charset="-128"/>
              </a:rPr>
              <a:t>~Oscillatory </a:t>
            </a:r>
            <a:r>
              <a:rPr lang="en-US" altLang="ja-JP" sz="2800" dirty="0">
                <a:latin typeface="Tahoma" panose="020B0604030504040204" pitchFamily="34" charset="0"/>
                <a:ea typeface="ＭＳ Ｐゴシック" panose="020B0600070205080204" pitchFamily="50" charset="-128"/>
              </a:rPr>
              <a:t>Electric Field in </a:t>
            </a:r>
            <a:r>
              <a:rPr lang="en-US" altLang="ja-JP" sz="2800" dirty="0" smtClean="0">
                <a:latin typeface="Tahoma" panose="020B0604030504040204" pitchFamily="34" charset="0"/>
                <a:ea typeface="ＭＳ Ｐゴシック" panose="020B0600070205080204" pitchFamily="50" charset="-128"/>
              </a:rPr>
              <a:t>Holography~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3645024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Tahoma" panose="020B0604030504040204" pitchFamily="34" charset="0"/>
                <a:ea typeface="ＭＳ Ｐゴシック" panose="020B0600070205080204" pitchFamily="50" charset="-128"/>
              </a:rPr>
              <a:t>Osaka University</a:t>
            </a:r>
          </a:p>
          <a:p>
            <a:pPr eaLnBrk="1" hangingPunct="1"/>
            <a:r>
              <a:rPr lang="en-US" altLang="en-US" dirty="0" err="1" smtClean="0">
                <a:latin typeface="Tahoma" panose="020B0604030504040204" pitchFamily="34" charset="0"/>
                <a:ea typeface="ＭＳ Ｐゴシック" panose="020B0600070205080204" pitchFamily="50" charset="-128"/>
              </a:rPr>
              <a:t>Keiju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50" charset="-128"/>
              </a:rPr>
              <a:t> Murata</a:t>
            </a:r>
            <a:endParaRPr lang="en-US" altLang="ja-JP" dirty="0" smtClean="0">
              <a:latin typeface="Tahoma" panose="020B060403050404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148" name="テキスト ボックス 3"/>
          <p:cNvSpPr txBox="1">
            <a:spLocks noChangeArrowheads="1"/>
          </p:cNvSpPr>
          <p:nvPr/>
        </p:nvSpPr>
        <p:spPr bwMode="auto">
          <a:xfrm>
            <a:off x="5148064" y="5085184"/>
            <a:ext cx="3384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dirty="0"/>
              <a:t>w</a:t>
            </a:r>
            <a:r>
              <a:rPr lang="en-US" altLang="ja-JP" sz="2000" dirty="0" smtClean="0"/>
              <a:t>ith</a:t>
            </a:r>
            <a:r>
              <a:rPr lang="en-US" altLang="en-US" sz="2000" dirty="0" smtClean="0"/>
              <a:t> S. Kinoshita, </a:t>
            </a:r>
            <a:r>
              <a:rPr lang="en-US" altLang="en-US" sz="2000" dirty="0" err="1" smtClean="0"/>
              <a:t>T.Oka</a:t>
            </a:r>
            <a:endParaRPr lang="ja-JP" altLang="en-US" sz="20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5877272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"</a:t>
            </a:r>
            <a:r>
              <a:rPr lang="en-US" altLang="ja-JP" sz="1400" dirty="0"/>
              <a:t>Holographic </a:t>
            </a:r>
            <a:r>
              <a:rPr lang="en-US" altLang="ja-JP" sz="1400" dirty="0" err="1"/>
              <a:t>Floquet</a:t>
            </a:r>
            <a:r>
              <a:rPr lang="en-US" altLang="ja-JP" sz="1400" dirty="0"/>
              <a:t> states II: </a:t>
            </a:r>
            <a:r>
              <a:rPr lang="en-US" altLang="ja-JP" sz="1400" dirty="0" err="1"/>
              <a:t>Floquet</a:t>
            </a:r>
            <a:r>
              <a:rPr lang="en-US" altLang="ja-JP" sz="1400" dirty="0"/>
              <a:t> condensation of vector mesons in </a:t>
            </a:r>
            <a:r>
              <a:rPr lang="en-US" altLang="ja-JP" sz="1400" dirty="0" err="1"/>
              <a:t>nonequilibrium</a:t>
            </a:r>
            <a:r>
              <a:rPr lang="en-US" altLang="ja-JP" sz="1400" dirty="0"/>
              <a:t> phase </a:t>
            </a:r>
            <a:r>
              <a:rPr lang="en-US" altLang="ja-JP" sz="1400" dirty="0" err="1"/>
              <a:t>diagram"arXiv:</a:t>
            </a:r>
            <a:r>
              <a:rPr lang="en-US" altLang="ja-JP" sz="1400" dirty="0" err="1" smtClean="0"/>
              <a:t>1712.06786</a:t>
            </a:r>
            <a:endParaRPr kumimoji="1" lang="ja-JP" altLang="en-US" sz="1400" dirty="0"/>
          </a:p>
        </p:txBody>
      </p:sp>
    </p:spTree>
  </p:cSld>
  <p:clrMapOvr>
    <a:masterClrMapping/>
  </p:clrMapOvr>
  <p:transition xmlns:p14="http://schemas.microsoft.com/office/powerpoint/2010/main" advTm="62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Simplest model for </a:t>
            </a:r>
            <a:br>
              <a:rPr lang="en-US" altLang="ja-JP" dirty="0" smtClean="0"/>
            </a:br>
            <a:r>
              <a:rPr lang="en-US" altLang="ja-JP" dirty="0" smtClean="0"/>
              <a:t>Dirac insulator</a:t>
            </a:r>
            <a:endParaRPr lang="ja-JP" altLang="en-US" dirty="0" smtClean="0"/>
          </a:p>
        </p:txBody>
      </p:sp>
      <p:sp>
        <p:nvSpPr>
          <p:cNvPr id="10243" name="テキスト ボックス 9"/>
          <p:cNvSpPr txBox="1">
            <a:spLocks noChangeArrowheads="1"/>
          </p:cNvSpPr>
          <p:nvPr/>
        </p:nvSpPr>
        <p:spPr bwMode="auto">
          <a:xfrm>
            <a:off x="900113" y="2060575"/>
            <a:ext cx="5543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</a:rPr>
              <a:t>              </a:t>
            </a:r>
            <a:r>
              <a:rPr lang="en-US" altLang="ja-JP" sz="1800" dirty="0" smtClean="0">
                <a:latin typeface="Arial" panose="020B0604020202020204" pitchFamily="34" charset="0"/>
              </a:rPr>
              <a:t>0     </a:t>
            </a:r>
            <a:r>
              <a:rPr lang="en-US" altLang="ja-JP" sz="1800" dirty="0">
                <a:latin typeface="Arial" panose="020B0604020202020204" pitchFamily="34" charset="0"/>
              </a:rPr>
              <a:t>1     2    </a:t>
            </a:r>
            <a:r>
              <a:rPr lang="en-US" altLang="ja-JP" sz="1800" dirty="0" smtClean="0">
                <a:latin typeface="Arial" panose="020B0604020202020204" pitchFamily="34" charset="0"/>
              </a:rPr>
              <a:t> 3    4     </a:t>
            </a:r>
            <a:r>
              <a:rPr lang="en-US" altLang="ja-JP" sz="1800" dirty="0">
                <a:latin typeface="Arial" panose="020B0604020202020204" pitchFamily="34" charset="0"/>
              </a:rPr>
              <a:t>5     6   </a:t>
            </a:r>
            <a:r>
              <a:rPr lang="en-US" altLang="ja-JP" sz="1800" dirty="0" smtClean="0">
                <a:latin typeface="Arial" panose="020B0604020202020204" pitchFamily="34" charset="0"/>
              </a:rPr>
              <a:t>  </a:t>
            </a:r>
            <a:r>
              <a:rPr lang="en-US" altLang="ja-JP" sz="1800" dirty="0">
                <a:latin typeface="Arial" panose="020B0604020202020204" pitchFamily="34" charset="0"/>
              </a:rPr>
              <a:t>7    8    9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 err="1" smtClean="0">
                <a:latin typeface="Arial" panose="020B0604020202020204" pitchFamily="34" charset="0"/>
              </a:rPr>
              <a:t>Nc</a:t>
            </a:r>
            <a:r>
              <a:rPr lang="ja-JP" altLang="en-US" sz="1800" dirty="0" smtClean="0">
                <a:latin typeface="Arial" panose="020B0604020202020204" pitchFamily="34" charset="0"/>
              </a:rPr>
              <a:t> </a:t>
            </a:r>
            <a:r>
              <a:rPr lang="en-US" altLang="ja-JP" sz="1800" dirty="0" smtClean="0">
                <a:latin typeface="Arial" panose="020B0604020202020204" pitchFamily="34" charset="0"/>
              </a:rPr>
              <a:t>D3   </a:t>
            </a:r>
            <a:r>
              <a:rPr lang="ja-JP" altLang="en-US" sz="1800" dirty="0">
                <a:latin typeface="Arial" panose="020B0604020202020204" pitchFamily="34" charset="0"/>
              </a:rPr>
              <a:t>✓   ✓   ✓   ✓  </a:t>
            </a:r>
            <a:endParaRPr lang="en-US" altLang="ja-JP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 err="1" smtClean="0">
                <a:latin typeface="Arial" panose="020B0604020202020204" pitchFamily="34" charset="0"/>
              </a:rPr>
              <a:t>Nf</a:t>
            </a:r>
            <a:r>
              <a:rPr lang="ja-JP" altLang="en-US" sz="1800" dirty="0" smtClean="0">
                <a:latin typeface="Arial" panose="020B0604020202020204" pitchFamily="34" charset="0"/>
              </a:rPr>
              <a:t>  </a:t>
            </a:r>
            <a:r>
              <a:rPr lang="en-US" altLang="ja-JP" sz="1800" dirty="0" smtClean="0">
                <a:latin typeface="Arial" panose="020B0604020202020204" pitchFamily="34" charset="0"/>
              </a:rPr>
              <a:t>D7   </a:t>
            </a:r>
            <a:r>
              <a:rPr lang="ja-JP" altLang="en-US" sz="1800" dirty="0">
                <a:latin typeface="Arial" panose="020B0604020202020204" pitchFamily="34" charset="0"/>
              </a:rPr>
              <a:t>✓   ✓   ✓   ✓   ✓   ✓   ✓   ✓  </a:t>
            </a:r>
            <a:endParaRPr lang="en-US" altLang="ja-JP" sz="1800" dirty="0">
              <a:latin typeface="Arial" panose="020B0604020202020204" pitchFamily="34" charset="0"/>
            </a:endParaRPr>
          </a:p>
        </p:txBody>
      </p:sp>
      <p:sp>
        <p:nvSpPr>
          <p:cNvPr id="10250" name="テキスト ボックス 26"/>
          <p:cNvSpPr txBox="1">
            <a:spLocks noChangeArrowheads="1"/>
          </p:cNvSpPr>
          <p:nvPr/>
        </p:nvSpPr>
        <p:spPr bwMode="auto">
          <a:xfrm>
            <a:off x="6228184" y="1772816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>
                <a:solidFill>
                  <a:srgbClr val="008000"/>
                </a:solidFill>
                <a:latin typeface="Arial" panose="020B0604020202020204" pitchFamily="34" charset="0"/>
              </a:rPr>
              <a:t>Karch&amp;Katz, 02</a:t>
            </a:r>
            <a:endParaRPr lang="ja-JP" altLang="en-US" sz="18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23928" y="3429000"/>
            <a:ext cx="327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N=2</a:t>
            </a:r>
            <a:r>
              <a:rPr lang="ja-JP" altLang="en-US" dirty="0"/>
              <a:t> </a:t>
            </a:r>
            <a:r>
              <a:rPr kumimoji="1" lang="en-US" altLang="ja-JP" dirty="0" smtClean="0"/>
              <a:t>Super symmetric QCD</a:t>
            </a:r>
            <a:endParaRPr kumimoji="1" lang="ja-JP" altLang="en-US" dirty="0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182430" y="3096362"/>
            <a:ext cx="3453466" cy="3562290"/>
            <a:chOff x="182430" y="3096362"/>
            <a:chExt cx="3453466" cy="3562290"/>
          </a:xfrm>
        </p:grpSpPr>
        <p:sp>
          <p:nvSpPr>
            <p:cNvPr id="43" name="フリーフォーム 42"/>
            <p:cNvSpPr/>
            <p:nvPr/>
          </p:nvSpPr>
          <p:spPr>
            <a:xfrm>
              <a:off x="1139314" y="4324724"/>
              <a:ext cx="1036948" cy="154599"/>
            </a:xfrm>
            <a:custGeom>
              <a:avLst/>
              <a:gdLst>
                <a:gd name="connsiteX0" fmla="*/ 0 w 1036948"/>
                <a:gd name="connsiteY0" fmla="*/ 77594 h 154599"/>
                <a:gd name="connsiteX1" fmla="*/ 386499 w 1036948"/>
                <a:gd name="connsiteY1" fmla="*/ 2179 h 154599"/>
                <a:gd name="connsiteX2" fmla="*/ 772998 w 1036948"/>
                <a:gd name="connsiteY2" fmla="*/ 153008 h 154599"/>
                <a:gd name="connsiteX3" fmla="*/ 1036948 w 1036948"/>
                <a:gd name="connsiteY3" fmla="*/ 68167 h 15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948" h="154599">
                  <a:moveTo>
                    <a:pt x="0" y="77594"/>
                  </a:moveTo>
                  <a:cubicBezTo>
                    <a:pt x="128833" y="33602"/>
                    <a:pt x="257666" y="-10390"/>
                    <a:pt x="386499" y="2179"/>
                  </a:cubicBezTo>
                  <a:cubicBezTo>
                    <a:pt x="515332" y="14748"/>
                    <a:pt x="664590" y="142010"/>
                    <a:pt x="772998" y="153008"/>
                  </a:cubicBezTo>
                  <a:cubicBezTo>
                    <a:pt x="881406" y="164006"/>
                    <a:pt x="959177" y="116086"/>
                    <a:pt x="1036948" y="68167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48" name="テキスト ボックス 25"/>
            <p:cNvSpPr txBox="1">
              <a:spLocks noChangeArrowheads="1"/>
            </p:cNvSpPr>
            <p:nvPr/>
          </p:nvSpPr>
          <p:spPr bwMode="auto">
            <a:xfrm>
              <a:off x="1108233" y="4002378"/>
              <a:ext cx="11525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dirty="0">
                  <a:latin typeface="Arial" panose="020B0604020202020204" pitchFamily="34" charset="0"/>
                </a:rPr>
                <a:t>F-string</a:t>
              </a:r>
              <a:endParaRPr lang="ja-JP" altLang="en-US" sz="1800" dirty="0">
                <a:latin typeface="Arial" panose="020B0604020202020204" pitchFamily="34" charset="0"/>
              </a:endParaRPr>
            </a:p>
          </p:txBody>
        </p:sp>
        <p:grpSp>
          <p:nvGrpSpPr>
            <p:cNvPr id="10249" name="グループ化 24"/>
            <p:cNvGrpSpPr>
              <a:grpSpLocks/>
            </p:cNvGrpSpPr>
            <p:nvPr/>
          </p:nvGrpSpPr>
          <p:grpSpPr bwMode="auto">
            <a:xfrm>
              <a:off x="1734583" y="3315206"/>
              <a:ext cx="884238" cy="2830512"/>
              <a:chOff x="3651905" y="3346083"/>
              <a:chExt cx="884091" cy="2830855"/>
            </a:xfrm>
          </p:grpSpPr>
          <p:sp>
            <p:nvSpPr>
              <p:cNvPr id="14" name="平行四辺形 13"/>
              <p:cNvSpPr/>
              <p:nvPr/>
            </p:nvSpPr>
            <p:spPr>
              <a:xfrm rot="5400000" flipV="1">
                <a:off x="2661860" y="4336128"/>
                <a:ext cx="2808627" cy="828537"/>
              </a:xfrm>
              <a:prstGeom prst="parallelogram">
                <a:avLst>
                  <a:gd name="adj" fmla="val 77582"/>
                </a:avLst>
              </a:prstGeom>
              <a:solidFill>
                <a:schemeClr val="accent1">
                  <a:alpha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15" name="平行四辺形 14"/>
              <p:cNvSpPr/>
              <p:nvPr/>
            </p:nvSpPr>
            <p:spPr>
              <a:xfrm rot="5400000" flipV="1">
                <a:off x="2717414" y="4358356"/>
                <a:ext cx="2808627" cy="828537"/>
              </a:xfrm>
              <a:prstGeom prst="parallelogram">
                <a:avLst>
                  <a:gd name="adj" fmla="val 77582"/>
                </a:avLst>
              </a:prstGeom>
              <a:solidFill>
                <a:schemeClr val="accent1">
                  <a:alpha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  <p:sp>
          <p:nvSpPr>
            <p:cNvPr id="24" name="フリーフォーム 23"/>
            <p:cNvSpPr/>
            <p:nvPr/>
          </p:nvSpPr>
          <p:spPr>
            <a:xfrm rot="5400000">
              <a:off x="1036041" y="4828481"/>
              <a:ext cx="417512" cy="220663"/>
            </a:xfrm>
            <a:custGeom>
              <a:avLst/>
              <a:gdLst>
                <a:gd name="connsiteX0" fmla="*/ 0 w 418641"/>
                <a:gd name="connsiteY0" fmla="*/ 198401 h 220435"/>
                <a:gd name="connsiteX1" fmla="*/ 198304 w 418641"/>
                <a:gd name="connsiteY1" fmla="*/ 97 h 220435"/>
                <a:gd name="connsiteX2" fmla="*/ 418641 w 418641"/>
                <a:gd name="connsiteY2" fmla="*/ 220435 h 22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641" h="220435">
                  <a:moveTo>
                    <a:pt x="0" y="198401"/>
                  </a:moveTo>
                  <a:cubicBezTo>
                    <a:pt x="64265" y="97413"/>
                    <a:pt x="128531" y="-3575"/>
                    <a:pt x="198304" y="97"/>
                  </a:cubicBezTo>
                  <a:cubicBezTo>
                    <a:pt x="268078" y="3769"/>
                    <a:pt x="343359" y="112102"/>
                    <a:pt x="418641" y="22043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H="1">
              <a:off x="188970" y="5802784"/>
              <a:ext cx="923126" cy="6031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>
              <a:off x="1109086" y="5804123"/>
              <a:ext cx="2290936" cy="903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flipH="1" flipV="1">
              <a:off x="1105763" y="3140968"/>
              <a:ext cx="2576" cy="26721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/>
            <p:nvPr/>
          </p:nvCxnSpPr>
          <p:spPr>
            <a:xfrm>
              <a:off x="1099075" y="3463530"/>
              <a:ext cx="0" cy="2349623"/>
            </a:xfrm>
            <a:prstGeom prst="line">
              <a:avLst/>
            </a:prstGeom>
            <a:ln w="63500">
              <a:solidFill>
                <a:schemeClr val="accent1">
                  <a:shade val="95000"/>
                  <a:satMod val="10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182430" y="6320098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4,5,6,7</a:t>
              </a:r>
              <a:endParaRPr kumimoji="1" lang="ja-JP" altLang="en-US" sz="16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957846" y="5895317"/>
              <a:ext cx="678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8,9</a:t>
              </a:r>
              <a:endParaRPr kumimoji="1" lang="ja-JP" altLang="en-US" sz="16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87168" y="3096362"/>
              <a:ext cx="697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1,2,3</a:t>
              </a:r>
              <a:endParaRPr kumimoji="1" lang="ja-JP" altLang="en-US" sz="16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 rot="16200000">
              <a:off x="1983346" y="4534683"/>
              <a:ext cx="476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FF"/>
                  </a:solidFill>
                </a:rPr>
                <a:t>D7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 rot="16200000">
              <a:off x="583761" y="4583386"/>
              <a:ext cx="476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FF"/>
                  </a:solidFill>
                </a:rPr>
                <a:t>D3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39" y="3861048"/>
            <a:ext cx="5098993" cy="440538"/>
          </a:xfrm>
          <a:prstGeom prst="rect">
            <a:avLst/>
          </a:prstGeom>
        </p:spPr>
      </p:pic>
      <p:sp>
        <p:nvSpPr>
          <p:cNvPr id="5" name="右矢印 4"/>
          <p:cNvSpPr/>
          <p:nvPr/>
        </p:nvSpPr>
        <p:spPr>
          <a:xfrm>
            <a:off x="3203848" y="3861048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23928" y="522920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00FF"/>
                </a:solidFill>
              </a:rPr>
              <a:t>quark&amp;antiquark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~ </a:t>
            </a:r>
            <a:r>
              <a:rPr kumimoji="1" lang="en-US" altLang="ja-JP" sz="2400" dirty="0" err="1" smtClean="0">
                <a:solidFill>
                  <a:srgbClr val="0000FF"/>
                </a:solidFill>
              </a:rPr>
              <a:t>electron&amp;hole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11960" y="458112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Strongly coupled Dirac fermions.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5868144" y="4293096"/>
            <a:ext cx="144016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932040" y="587727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Use this as a model of </a:t>
            </a:r>
          </a:p>
          <a:p>
            <a:r>
              <a:rPr kumimoji="1" lang="en-US" altLang="ja-JP" sz="2400" dirty="0" smtClean="0"/>
              <a:t>Dirac insulator.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9276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5148064" y="2060848"/>
            <a:ext cx="2520280" cy="252028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70000"/>
                </a:schemeClr>
              </a:gs>
              <a:gs pos="100000">
                <a:srgbClr val="FFFFFF">
                  <a:alpha val="6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Gravitational picture</a:t>
            </a:r>
            <a:endParaRPr lang="ja-JP" altLang="en-US" dirty="0" smtClean="0"/>
          </a:p>
        </p:txBody>
      </p:sp>
      <p:sp>
        <p:nvSpPr>
          <p:cNvPr id="37" name="テキスト ボックス 28"/>
          <p:cNvSpPr txBox="1">
            <a:spLocks noChangeArrowheads="1"/>
          </p:cNvSpPr>
          <p:nvPr/>
        </p:nvSpPr>
        <p:spPr bwMode="auto">
          <a:xfrm>
            <a:off x="6834509" y="3445729"/>
            <a:ext cx="198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</a:rPr>
              <a:t>i</a:t>
            </a:r>
            <a:r>
              <a:rPr lang="en-US" altLang="ja-JP" sz="1800" dirty="0" smtClean="0">
                <a:latin typeface="Arial" panose="020B0604020202020204" pitchFamily="34" charset="0"/>
              </a:rPr>
              <a:t>n AdS5 </a:t>
            </a:r>
            <a:r>
              <a:rPr lang="en-US" altLang="ja-JP" sz="1800" dirty="0">
                <a:latin typeface="Arial" panose="020B0604020202020204" pitchFamily="34" charset="0"/>
              </a:rPr>
              <a:t>x </a:t>
            </a:r>
            <a:r>
              <a:rPr lang="en-US" altLang="ja-JP" sz="1800" dirty="0" smtClean="0">
                <a:latin typeface="Arial" panose="020B0604020202020204" pitchFamily="34" charset="0"/>
              </a:rPr>
              <a:t>S5.</a:t>
            </a:r>
            <a:endParaRPr lang="ja-JP" altLang="en-US" sz="1800" dirty="0">
              <a:latin typeface="Arial" panose="020B0604020202020204" pitchFamily="34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5954879" y="2142018"/>
            <a:ext cx="705353" cy="2080379"/>
            <a:chOff x="5891017" y="2780928"/>
            <a:chExt cx="815975" cy="2406650"/>
          </a:xfrm>
        </p:grpSpPr>
        <p:sp>
          <p:nvSpPr>
            <p:cNvPr id="25" name="二等辺三角形 24"/>
            <p:cNvSpPr/>
            <p:nvPr/>
          </p:nvSpPr>
          <p:spPr>
            <a:xfrm rot="13564194">
              <a:off x="6006111" y="3624684"/>
              <a:ext cx="112713" cy="13652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4" name="フリーフォーム 43"/>
            <p:cNvSpPr/>
            <p:nvPr/>
          </p:nvSpPr>
          <p:spPr>
            <a:xfrm>
              <a:off x="5891017" y="3511178"/>
              <a:ext cx="406400" cy="671512"/>
            </a:xfrm>
            <a:custGeom>
              <a:avLst/>
              <a:gdLst>
                <a:gd name="connsiteX0" fmla="*/ 395593 w 406610"/>
                <a:gd name="connsiteY0" fmla="*/ 0 h 672028"/>
                <a:gd name="connsiteX1" fmla="*/ 142205 w 406610"/>
                <a:gd name="connsiteY1" fmla="*/ 220337 h 672028"/>
                <a:gd name="connsiteX2" fmla="*/ 10003 w 406610"/>
                <a:gd name="connsiteY2" fmla="*/ 440674 h 672028"/>
                <a:gd name="connsiteX3" fmla="*/ 406610 w 406610"/>
                <a:gd name="connsiteY3" fmla="*/ 672028 h 67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610" h="672028">
                  <a:moveTo>
                    <a:pt x="395593" y="0"/>
                  </a:moveTo>
                  <a:cubicBezTo>
                    <a:pt x="301031" y="73445"/>
                    <a:pt x="206470" y="146891"/>
                    <a:pt x="142205" y="220337"/>
                  </a:cubicBezTo>
                  <a:cubicBezTo>
                    <a:pt x="77940" y="293783"/>
                    <a:pt x="-34065" y="365392"/>
                    <a:pt x="10003" y="440674"/>
                  </a:cubicBezTo>
                  <a:cubicBezTo>
                    <a:pt x="54070" y="515956"/>
                    <a:pt x="230340" y="593992"/>
                    <a:pt x="406610" y="67202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grpSp>
          <p:nvGrpSpPr>
            <p:cNvPr id="45" name="グループ化 25"/>
            <p:cNvGrpSpPr>
              <a:grpSpLocks/>
            </p:cNvGrpSpPr>
            <p:nvPr/>
          </p:nvGrpSpPr>
          <p:grpSpPr bwMode="auto">
            <a:xfrm>
              <a:off x="5956105" y="2780928"/>
              <a:ext cx="750887" cy="2406650"/>
              <a:chOff x="3651905" y="3346083"/>
              <a:chExt cx="884091" cy="2830855"/>
            </a:xfrm>
          </p:grpSpPr>
          <p:sp>
            <p:nvSpPr>
              <p:cNvPr id="46" name="平行四辺形 45"/>
              <p:cNvSpPr/>
              <p:nvPr/>
            </p:nvSpPr>
            <p:spPr>
              <a:xfrm rot="5400000" flipV="1">
                <a:off x="2661690" y="4336298"/>
                <a:ext cx="2808447" cy="828018"/>
              </a:xfrm>
              <a:prstGeom prst="parallelogram">
                <a:avLst>
                  <a:gd name="adj" fmla="val 77582"/>
                </a:avLst>
              </a:prstGeom>
              <a:solidFill>
                <a:schemeClr val="accent1">
                  <a:alpha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47" name="平行四辺形 46"/>
              <p:cNvSpPr/>
              <p:nvPr/>
            </p:nvSpPr>
            <p:spPr>
              <a:xfrm rot="5400000" flipV="1">
                <a:off x="2717764" y="4358706"/>
                <a:ext cx="2808447" cy="828018"/>
              </a:xfrm>
              <a:prstGeom prst="parallelogram">
                <a:avLst>
                  <a:gd name="adj" fmla="val 77582"/>
                </a:avLst>
              </a:prstGeom>
              <a:solidFill>
                <a:schemeClr val="accent1">
                  <a:alpha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</p:grpSp>
      <p:sp>
        <p:nvSpPr>
          <p:cNvPr id="6" name="テキスト ボックス 5"/>
          <p:cNvSpPr txBox="1"/>
          <p:nvPr/>
        </p:nvSpPr>
        <p:spPr>
          <a:xfrm>
            <a:off x="3886030" y="5445224"/>
            <a:ext cx="1694082" cy="34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induced metric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57723" y="5445224"/>
            <a:ext cx="2342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Electromagnetic field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5254029" y="5295486"/>
            <a:ext cx="365923" cy="224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 flipV="1">
            <a:off x="6940443" y="5301208"/>
            <a:ext cx="79829" cy="165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5985778" y="358217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D7</a:t>
            </a:r>
            <a:endParaRPr kumimoji="1" lang="ja-JP" altLang="en-US" dirty="0"/>
          </a:p>
        </p:txBody>
      </p:sp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76" y="4780937"/>
            <a:ext cx="3923928" cy="664287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2555776" y="4725144"/>
            <a:ext cx="5616624" cy="1152128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1800" y="4581128"/>
            <a:ext cx="1187624" cy="369332"/>
          </a:xfrm>
          <a:prstGeom prst="rect">
            <a:avLst/>
          </a:prstGeom>
          <a:solidFill>
            <a:srgbClr val="FFFF00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D7 action</a:t>
            </a:r>
            <a:endParaRPr kumimoji="1" lang="ja-JP" altLang="en-US" dirty="0"/>
          </a:p>
        </p:txBody>
      </p:sp>
      <p:sp>
        <p:nvSpPr>
          <p:cNvPr id="48" name="フリーフォーム 47"/>
          <p:cNvSpPr/>
          <p:nvPr/>
        </p:nvSpPr>
        <p:spPr>
          <a:xfrm>
            <a:off x="1689272" y="2982043"/>
            <a:ext cx="838433" cy="125002"/>
          </a:xfrm>
          <a:custGeom>
            <a:avLst/>
            <a:gdLst>
              <a:gd name="connsiteX0" fmla="*/ 0 w 1036948"/>
              <a:gd name="connsiteY0" fmla="*/ 77594 h 154599"/>
              <a:gd name="connsiteX1" fmla="*/ 386499 w 1036948"/>
              <a:gd name="connsiteY1" fmla="*/ 2179 h 154599"/>
              <a:gd name="connsiteX2" fmla="*/ 772998 w 1036948"/>
              <a:gd name="connsiteY2" fmla="*/ 153008 h 154599"/>
              <a:gd name="connsiteX3" fmla="*/ 1036948 w 1036948"/>
              <a:gd name="connsiteY3" fmla="*/ 68167 h 15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48" h="154599">
                <a:moveTo>
                  <a:pt x="0" y="77594"/>
                </a:moveTo>
                <a:cubicBezTo>
                  <a:pt x="128833" y="33602"/>
                  <a:pt x="257666" y="-10390"/>
                  <a:pt x="386499" y="2179"/>
                </a:cubicBezTo>
                <a:cubicBezTo>
                  <a:pt x="515332" y="14748"/>
                  <a:pt x="664590" y="142010"/>
                  <a:pt x="772998" y="153008"/>
                </a:cubicBezTo>
                <a:cubicBezTo>
                  <a:pt x="881406" y="164006"/>
                  <a:pt x="959177" y="116086"/>
                  <a:pt x="1036948" y="6816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5" name="グループ化 24"/>
          <p:cNvGrpSpPr>
            <a:grpSpLocks/>
          </p:cNvGrpSpPr>
          <p:nvPr/>
        </p:nvGrpSpPr>
        <p:grpSpPr bwMode="auto">
          <a:xfrm>
            <a:off x="2170581" y="2165788"/>
            <a:ext cx="714958" cy="2288635"/>
            <a:chOff x="3651905" y="3346083"/>
            <a:chExt cx="884091" cy="2830855"/>
          </a:xfrm>
        </p:grpSpPr>
        <p:sp>
          <p:nvSpPr>
            <p:cNvPr id="76" name="平行四辺形 75"/>
            <p:cNvSpPr/>
            <p:nvPr/>
          </p:nvSpPr>
          <p:spPr>
            <a:xfrm rot="5400000" flipV="1">
              <a:off x="2661860" y="4336128"/>
              <a:ext cx="2808627" cy="828537"/>
            </a:xfrm>
            <a:prstGeom prst="parallelogram">
              <a:avLst>
                <a:gd name="adj" fmla="val 77582"/>
              </a:avLst>
            </a:prstGeom>
            <a:solidFill>
              <a:schemeClr val="accent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77" name="平行四辺形 76"/>
            <p:cNvSpPr/>
            <p:nvPr/>
          </p:nvSpPr>
          <p:spPr>
            <a:xfrm rot="5400000" flipV="1">
              <a:off x="2717414" y="4358356"/>
              <a:ext cx="2808627" cy="828537"/>
            </a:xfrm>
            <a:prstGeom prst="parallelogram">
              <a:avLst>
                <a:gd name="adj" fmla="val 77582"/>
              </a:avLst>
            </a:prstGeom>
            <a:solidFill>
              <a:schemeClr val="accent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sp>
        <p:nvSpPr>
          <p:cNvPr id="66" name="フリーフォーム 65"/>
          <p:cNvSpPr/>
          <p:nvPr/>
        </p:nvSpPr>
        <p:spPr>
          <a:xfrm rot="5400000">
            <a:off x="1605769" y="3389360"/>
            <a:ext cx="337583" cy="178419"/>
          </a:xfrm>
          <a:custGeom>
            <a:avLst/>
            <a:gdLst>
              <a:gd name="connsiteX0" fmla="*/ 0 w 418641"/>
              <a:gd name="connsiteY0" fmla="*/ 198401 h 220435"/>
              <a:gd name="connsiteX1" fmla="*/ 198304 w 418641"/>
              <a:gd name="connsiteY1" fmla="*/ 97 h 220435"/>
              <a:gd name="connsiteX2" fmla="*/ 418641 w 418641"/>
              <a:gd name="connsiteY2" fmla="*/ 220435 h 22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641" h="220435">
                <a:moveTo>
                  <a:pt x="0" y="198401"/>
                </a:moveTo>
                <a:cubicBezTo>
                  <a:pt x="64265" y="97413"/>
                  <a:pt x="128531" y="-3575"/>
                  <a:pt x="198304" y="97"/>
                </a:cubicBezTo>
                <a:cubicBezTo>
                  <a:pt x="268078" y="3769"/>
                  <a:pt x="343359" y="112102"/>
                  <a:pt x="418641" y="22043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cxnSp>
        <p:nvCxnSpPr>
          <p:cNvPr id="67" name="直線矢印コネクタ 66"/>
          <p:cNvCxnSpPr/>
          <p:nvPr/>
        </p:nvCxnSpPr>
        <p:spPr>
          <a:xfrm flipH="1">
            <a:off x="920863" y="4177141"/>
            <a:ext cx="746401" cy="4876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/>
          <p:cNvCxnSpPr/>
          <p:nvPr/>
        </p:nvCxnSpPr>
        <p:spPr>
          <a:xfrm>
            <a:off x="1664831" y="4178223"/>
            <a:ext cx="1852356" cy="73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H="1" flipV="1">
            <a:off x="1662144" y="2024907"/>
            <a:ext cx="2083" cy="21606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1656736" y="2285717"/>
            <a:ext cx="0" cy="1899808"/>
          </a:xfrm>
          <a:prstGeom prst="line">
            <a:avLst/>
          </a:prstGeom>
          <a:ln w="63500">
            <a:solidFill>
              <a:schemeClr val="accent1">
                <a:shade val="95000"/>
                <a:satMod val="10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915575" y="4595419"/>
            <a:ext cx="815117" cy="27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4,5,6,7</a:t>
            </a:r>
            <a:endParaRPr kumimoji="1" lang="ja-JP" altLang="en-US" sz="16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159661" y="4251959"/>
            <a:ext cx="548243" cy="27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8,9</a:t>
            </a:r>
            <a:endParaRPr kumimoji="1" lang="ja-JP" altLang="en-US" sz="16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915575" y="1988840"/>
            <a:ext cx="810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1,2,3</a:t>
            </a:r>
            <a:endParaRPr kumimoji="1" lang="ja-JP" altLang="en-US" sz="1600" dirty="0"/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2243994" y="2988727"/>
            <a:ext cx="64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D7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 rot="16200000">
            <a:off x="1128662" y="3044420"/>
            <a:ext cx="60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D3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3995936" y="3068960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79912" y="26369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near </a:t>
            </a:r>
            <a:r>
              <a:rPr kumimoji="1" lang="en-US" altLang="ja-JP" dirty="0" err="1" smtClean="0"/>
              <a:t>D3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6120680" cy="51005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23528" y="58052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 </a:t>
            </a:r>
            <a:r>
              <a:rPr kumimoji="1" lang="en-US" altLang="ja-JP" dirty="0" err="1" smtClean="0"/>
              <a:t>AdS5</a:t>
            </a:r>
            <a:r>
              <a:rPr kumimoji="1" lang="en-US" altLang="ja-JP" dirty="0" smtClean="0"/>
              <a:t> x </a:t>
            </a:r>
            <a:r>
              <a:rPr kumimoji="1" lang="en-US" altLang="ja-JP" dirty="0" err="1" smtClean="0"/>
              <a:t>S5</a:t>
            </a:r>
            <a:endParaRPr kumimoji="1" lang="ja-JP" altLang="en-US" dirty="0"/>
          </a:p>
        </p:txBody>
      </p:sp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237312"/>
            <a:ext cx="761462" cy="19036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026802" y="63813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is </a:t>
            </a:r>
            <a:r>
              <a:rPr kumimoji="1" lang="en-US" altLang="ja-JP" dirty="0" err="1" smtClean="0"/>
              <a:t>AdS</a:t>
            </a:r>
            <a:r>
              <a:rPr kumimoji="1" lang="en-US" altLang="ja-JP" dirty="0" smtClean="0"/>
              <a:t> boundary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5460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Applying rotating electric field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35696" y="3212976"/>
            <a:ext cx="20882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external </a:t>
            </a:r>
            <a:endParaRPr lang="en-US" altLang="ja-JP" sz="1600" dirty="0" smtClean="0">
              <a:solidFill>
                <a:srgbClr val="0000FF"/>
              </a:solidFill>
            </a:endParaRPr>
          </a:p>
          <a:p>
            <a:r>
              <a:rPr lang="en-US" altLang="ja-JP" sz="1600" dirty="0" smtClean="0">
                <a:solidFill>
                  <a:srgbClr val="0000FF"/>
                </a:solidFill>
              </a:rPr>
              <a:t>electromagnetic </a:t>
            </a:r>
            <a:r>
              <a:rPr kumimoji="1" lang="en-US" altLang="ja-JP" sz="1600" dirty="0" smtClean="0">
                <a:solidFill>
                  <a:srgbClr val="0000FF"/>
                </a:solidFill>
              </a:rPr>
              <a:t>field</a:t>
            </a:r>
            <a:endParaRPr kumimoji="1" lang="ja-JP" alt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55976" y="3204264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Its response: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electric current</a:t>
            </a:r>
            <a:endParaRPr kumimoji="1" lang="ja-JP" altLang="en-US" sz="1600" dirty="0" smtClean="0">
              <a:solidFill>
                <a:srgbClr val="FF0000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2699792" y="3068960"/>
            <a:ext cx="216024" cy="28803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4139952" y="3068960"/>
            <a:ext cx="288032" cy="36004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79512" y="2060848"/>
            <a:ext cx="63367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Asymptotic expansion of gauge field </a:t>
            </a:r>
            <a:r>
              <a:rPr lang="en-US" altLang="ja-JP" dirty="0" smtClean="0"/>
              <a:t>near the </a:t>
            </a:r>
            <a:r>
              <a:rPr lang="en-US" altLang="ja-JP" dirty="0" err="1" smtClean="0"/>
              <a:t>AdS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boudary</a:t>
            </a:r>
            <a:r>
              <a:rPr lang="en-US" altLang="ja-JP" dirty="0" smtClean="0"/>
              <a:t>:</a:t>
            </a:r>
            <a:endParaRPr kumimoji="1" lang="en-US" altLang="ja-JP" dirty="0" smtClean="0"/>
          </a:p>
        </p:txBody>
      </p:sp>
      <p:pic>
        <p:nvPicPr>
          <p:cNvPr id="26" name="図 2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76672"/>
            <a:ext cx="2699792" cy="457051"/>
          </a:xfrm>
          <a:prstGeom prst="rect">
            <a:avLst/>
          </a:prstGeom>
        </p:spPr>
      </p:pic>
      <p:pic>
        <p:nvPicPr>
          <p:cNvPr id="30" name="図 2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93096"/>
            <a:ext cx="3168352" cy="537590"/>
          </a:xfrm>
          <a:prstGeom prst="rect">
            <a:avLst/>
          </a:prstGeom>
        </p:spPr>
      </p:pic>
      <p:pic>
        <p:nvPicPr>
          <p:cNvPr id="31" name="図 3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37112"/>
            <a:ext cx="2837407" cy="449086"/>
          </a:xfrm>
          <a:prstGeom prst="rect">
            <a:avLst/>
          </a:prstGeom>
        </p:spPr>
      </p:pic>
      <p:pic>
        <p:nvPicPr>
          <p:cNvPr id="32" name="図 3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941168"/>
            <a:ext cx="1590767" cy="255659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179512" y="3789040"/>
            <a:ext cx="10081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Ansatz</a:t>
            </a:r>
            <a:r>
              <a:rPr kumimoji="1" lang="en-US" altLang="ja-JP" dirty="0" smtClean="0"/>
              <a:t>:</a:t>
            </a:r>
          </a:p>
        </p:txBody>
      </p:sp>
      <p:sp>
        <p:nvSpPr>
          <p:cNvPr id="34" name="右矢印 33"/>
          <p:cNvSpPr/>
          <p:nvPr/>
        </p:nvSpPr>
        <p:spPr>
          <a:xfrm>
            <a:off x="4283968" y="4437112"/>
            <a:ext cx="360040" cy="28803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860032" y="400506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rotating electric field</a:t>
            </a:r>
            <a:endParaRPr kumimoji="1" lang="ja-JP" alt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36" name="大かっこ 35"/>
          <p:cNvSpPr/>
          <p:nvPr/>
        </p:nvSpPr>
        <p:spPr>
          <a:xfrm>
            <a:off x="6300192" y="4941168"/>
            <a:ext cx="1728192" cy="288032"/>
          </a:xfrm>
          <a:prstGeom prst="bracketPair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2896"/>
            <a:ext cx="4546600" cy="596900"/>
          </a:xfrm>
          <a:prstGeom prst="rect">
            <a:avLst/>
          </a:prstGeom>
        </p:spPr>
      </p:pic>
      <p:sp>
        <p:nvSpPr>
          <p:cNvPr id="17" name="平行四辺形 16"/>
          <p:cNvSpPr/>
          <p:nvPr/>
        </p:nvSpPr>
        <p:spPr>
          <a:xfrm>
            <a:off x="2267744" y="5616511"/>
            <a:ext cx="4248472" cy="720080"/>
          </a:xfrm>
          <a:prstGeom prst="parallelogram">
            <a:avLst>
              <a:gd name="adj" fmla="val 77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79512" y="554450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Ingoing </a:t>
            </a:r>
            <a:r>
              <a:rPr lang="en-US" altLang="ja-JP" dirty="0" err="1" smtClean="0">
                <a:solidFill>
                  <a:srgbClr val="0000FF"/>
                </a:solidFill>
              </a:rPr>
              <a:t>b.c.</a:t>
            </a:r>
            <a:r>
              <a:rPr lang="en-US" altLang="ja-JP" dirty="0" smtClean="0">
                <a:solidFill>
                  <a:srgbClr val="0000FF"/>
                </a:solidFill>
              </a:rPr>
              <a:t> 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07904" y="576052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D7-brane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1979712" y="6480607"/>
            <a:ext cx="468052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552615"/>
            <a:ext cx="187748" cy="26076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 rot="18421187">
            <a:off x="1648475" y="544381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effective </a:t>
            </a:r>
          </a:p>
          <a:p>
            <a:r>
              <a:rPr kumimoji="1" lang="en-US" altLang="ja-JP" dirty="0" smtClean="0"/>
              <a:t>horizon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 rot="18421187">
            <a:off x="6112973" y="551581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AdS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boudary</a:t>
            </a:r>
            <a:endParaRPr kumimoji="1" lang="en-US" altLang="ja-JP" dirty="0" smtClean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547664" y="5760527"/>
            <a:ext cx="36004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05264"/>
            <a:ext cx="1592560" cy="270218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H="1">
            <a:off x="7020272" y="5949280"/>
            <a:ext cx="216024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28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5616" y="0"/>
            <a:ext cx="7793037" cy="1462087"/>
          </a:xfrm>
        </p:spPr>
        <p:txBody>
          <a:bodyPr/>
          <a:lstStyle/>
          <a:p>
            <a:r>
              <a:rPr kumimoji="1" lang="en-US" altLang="ja-JP" sz="4000" dirty="0" smtClean="0"/>
              <a:t>Rotating electric field is “easier” than linearly polarized one.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198884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Introduce a complex gauge field: </a:t>
            </a:r>
            <a:endParaRPr kumimoji="1" lang="ja-JP" altLang="en-US" sz="24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95736" y="249289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boundary condition: </a:t>
            </a:r>
            <a:endParaRPr kumimoji="1" lang="ja-JP" alt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7544" y="3604971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Introduce a new field: </a:t>
            </a:r>
            <a:endParaRPr kumimoji="1" lang="ja-JP" altLang="en-US" sz="2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31640" y="414908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boundary condition: </a:t>
            </a:r>
            <a:endParaRPr kumimoji="1" lang="ja-JP" alt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15" name="下矢印 14"/>
          <p:cNvSpPr/>
          <p:nvPr/>
        </p:nvSpPr>
        <p:spPr>
          <a:xfrm>
            <a:off x="3851920" y="3068960"/>
            <a:ext cx="720080" cy="360040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>
            <a:off x="611560" y="5733256"/>
            <a:ext cx="504056" cy="216024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43608" y="6393829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The action does not depend on time, explicitly</a:t>
            </a:r>
            <a:endParaRPr kumimoji="1" lang="ja-JP" alt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975648" y="450912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8000"/>
                </a:solidFill>
              </a:rPr>
              <a:t>time-independent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b.c</a:t>
            </a:r>
            <a:r>
              <a:rPr lang="en-US" altLang="ja-JP" sz="2400" dirty="0" smtClean="0">
                <a:solidFill>
                  <a:srgbClr val="008000"/>
                </a:solidFill>
              </a:rPr>
              <a:t> </a:t>
            </a:r>
            <a:endParaRPr kumimoji="1" lang="ja-JP" altLang="en-US" sz="2400" dirty="0" smtClean="0">
              <a:solidFill>
                <a:srgbClr val="008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796136" y="134076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</a:rPr>
              <a:t>Hashimoto, Kinoshita, KM, Oka, 16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7" y="5229200"/>
            <a:ext cx="7629889" cy="122413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25144"/>
            <a:ext cx="3898033" cy="576064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60848"/>
            <a:ext cx="3779912" cy="33096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43181"/>
            <a:ext cx="2808684" cy="381763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45024"/>
            <a:ext cx="2468846" cy="360040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37348"/>
            <a:ext cx="2304256" cy="34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2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Reduction to </a:t>
            </a:r>
            <a:r>
              <a:rPr kumimoji="1" lang="en-US" altLang="ja-JP" dirty="0" err="1" smtClean="0"/>
              <a:t>1D</a:t>
            </a:r>
            <a:r>
              <a:rPr kumimoji="1" lang="en-US" altLang="ja-JP" dirty="0" smtClean="0"/>
              <a:t> problem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43608" y="206084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1. The action does not depend on time, explicitly</a:t>
            </a:r>
            <a:endParaRPr kumimoji="1" lang="ja-JP" alt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43608" y="256490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</a:rPr>
              <a:t>2</a:t>
            </a:r>
            <a:r>
              <a:rPr lang="en-US" altLang="ja-JP" sz="2400" dirty="0" smtClean="0">
                <a:solidFill>
                  <a:srgbClr val="0000FF"/>
                </a:solidFill>
              </a:rPr>
              <a:t>. Time-independent boundary condition.</a:t>
            </a:r>
            <a:endParaRPr kumimoji="1" lang="ja-JP" alt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51720" y="2996952"/>
            <a:ext cx="61926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Consistently assume </a:t>
            </a:r>
            <a:endParaRPr kumimoji="1" lang="ja-JP" altLang="en-US" sz="3200" dirty="0" smtClean="0"/>
          </a:p>
        </p:txBody>
      </p:sp>
      <p:sp>
        <p:nvSpPr>
          <p:cNvPr id="6" name="右矢印 5"/>
          <p:cNvSpPr/>
          <p:nvPr/>
        </p:nvSpPr>
        <p:spPr>
          <a:xfrm>
            <a:off x="1259632" y="3212976"/>
            <a:ext cx="576064" cy="28803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364502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/>
              <a:t>1D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Lagrangian</a:t>
            </a:r>
            <a:r>
              <a:rPr kumimoji="1" lang="en-US" altLang="ja-JP" sz="2400" dirty="0" smtClean="0"/>
              <a:t> along z-direction:</a:t>
            </a:r>
            <a:endParaRPr kumimoji="1" lang="ja-JP" altLang="en-US" sz="2400" dirty="0" smtClean="0"/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9240"/>
            <a:ext cx="2949091" cy="27907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59632" y="544522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Linearly polarized case,</a:t>
            </a:r>
            <a:endParaRPr kumimoji="1" lang="ja-JP" altLang="en-US" sz="2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87624" y="580526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we  need to address (1+1)D proble</a:t>
            </a:r>
            <a:r>
              <a:rPr lang="en-US" altLang="ja-JP" sz="2400" dirty="0" smtClean="0"/>
              <a:t>m.</a:t>
            </a:r>
            <a:r>
              <a:rPr kumimoji="1" lang="en-US" altLang="ja-JP" sz="2400" dirty="0" smtClean="0"/>
              <a:t> </a:t>
            </a:r>
            <a:endParaRPr kumimoji="1" lang="ja-JP" altLang="en-US" sz="2400" dirty="0" smtClean="0"/>
          </a:p>
        </p:txBody>
      </p:sp>
      <p:sp>
        <p:nvSpPr>
          <p:cNvPr id="15" name="大かっこ 14"/>
          <p:cNvSpPr/>
          <p:nvPr/>
        </p:nvSpPr>
        <p:spPr>
          <a:xfrm>
            <a:off x="1115616" y="5445224"/>
            <a:ext cx="6840760" cy="936104"/>
          </a:xfrm>
          <a:prstGeom prst="bracketPair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077072"/>
            <a:ext cx="6684400" cy="1368152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140968"/>
            <a:ext cx="2489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3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Phase structure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16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DC electric field case (</a:t>
            </a:r>
            <a:r>
              <a:rPr kumimoji="1" lang="en-US" altLang="ja-JP" dirty="0" err="1" smtClean="0"/>
              <a:t>Ω</a:t>
            </a:r>
            <a:r>
              <a:rPr kumimoji="1" lang="en-US" altLang="ja-JP" dirty="0" smtClean="0"/>
              <a:t>=0)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04864"/>
            <a:ext cx="4176464" cy="336707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87624" y="20608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00FF"/>
                </a:solidFill>
              </a:rPr>
              <a:t>D3</a:t>
            </a:r>
            <a:r>
              <a:rPr kumimoji="1" lang="en-US" altLang="ja-JP" dirty="0" smtClean="0">
                <a:solidFill>
                  <a:srgbClr val="0000FF"/>
                </a:solidFill>
              </a:rPr>
              <a:t>/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D7</a:t>
            </a:r>
            <a:r>
              <a:rPr kumimoji="1" lang="en-US" altLang="ja-JP" dirty="0" smtClean="0">
                <a:solidFill>
                  <a:srgbClr val="0000FF"/>
                </a:solidFill>
              </a:rPr>
              <a:t> model calculation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576064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Insulator - Conductor transition at 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235493"/>
            <a:ext cx="2158752" cy="43386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708920"/>
            <a:ext cx="3383465" cy="208823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588224" y="63093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Schwinger limit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40152" y="23488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D-</a:t>
            </a:r>
            <a:r>
              <a:rPr kumimoji="1" lang="en-US" altLang="ja-JP" dirty="0" err="1" smtClean="0"/>
              <a:t>brane</a:t>
            </a:r>
            <a:r>
              <a:rPr kumimoji="1" lang="en-US" altLang="ja-JP" dirty="0" smtClean="0"/>
              <a:t> profile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112150" y="335234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Current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95936" y="52292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Electric field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4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88840"/>
            <a:ext cx="5256584" cy="33322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Phase diagram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is “lobe-shaped”.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32040" y="522920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meson (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exciton</a:t>
            </a:r>
            <a:r>
              <a:rPr kumimoji="1" lang="en-US" altLang="ja-JP" dirty="0" smtClean="0">
                <a:solidFill>
                  <a:srgbClr val="FF0000"/>
                </a:solidFill>
              </a:rPr>
              <a:t>)  spectrum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5724128" y="4869160"/>
            <a:ext cx="72008" cy="43204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 flipV="1">
            <a:off x="4860032" y="4797152"/>
            <a:ext cx="432048" cy="57606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83568" y="594928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The critical electric field becomes (almost) zero </a:t>
            </a:r>
          </a:p>
          <a:p>
            <a:r>
              <a:rPr lang="en-US" altLang="ja-JP" sz="2400" dirty="0" smtClean="0">
                <a:solidFill>
                  <a:srgbClr val="0000FF"/>
                </a:solidFill>
              </a:rPr>
              <a:t>near the meson spectrum. 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2483768" y="4797152"/>
            <a:ext cx="432048" cy="93610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2771800" y="4797152"/>
            <a:ext cx="1008112" cy="93610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436096" y="5517232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solidFill>
                  <a:srgbClr val="008000"/>
                </a:solidFill>
              </a:rPr>
              <a:t>Kruczenski</a:t>
            </a:r>
            <a:r>
              <a:rPr kumimoji="1" lang="en-US" altLang="ja-JP" sz="1200" dirty="0" smtClean="0">
                <a:solidFill>
                  <a:srgbClr val="008000"/>
                </a:solidFill>
              </a:rPr>
              <a:t>, </a:t>
            </a:r>
            <a:r>
              <a:rPr kumimoji="1" lang="en-US" altLang="ja-JP" sz="1200" dirty="0" err="1" smtClean="0">
                <a:solidFill>
                  <a:srgbClr val="008000"/>
                </a:solidFill>
              </a:rPr>
              <a:t>Mateos</a:t>
            </a:r>
            <a:r>
              <a:rPr kumimoji="1" lang="en-US" altLang="ja-JP" sz="1200" dirty="0" smtClean="0">
                <a:solidFill>
                  <a:srgbClr val="008000"/>
                </a:solidFill>
              </a:rPr>
              <a:t>, Myers, Winters, 03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1" y="2204864"/>
            <a:ext cx="2874389" cy="1872208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733256"/>
            <a:ext cx="1788121" cy="231222"/>
          </a:xfrm>
          <a:prstGeom prst="rect">
            <a:avLst/>
          </a:prstGeom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710" y="5786949"/>
            <a:ext cx="1089465" cy="16680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022543" y="18448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D-</a:t>
            </a:r>
            <a:r>
              <a:rPr kumimoji="1" lang="en-US" altLang="ja-JP" dirty="0" err="1" smtClean="0"/>
              <a:t>brane</a:t>
            </a:r>
            <a:r>
              <a:rPr kumimoji="1" lang="en-US" altLang="ja-JP" dirty="0" smtClean="0"/>
              <a:t> profile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680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Why critical E becomes small</a:t>
            </a:r>
            <a:br>
              <a:rPr kumimoji="1" lang="en-US" altLang="ja-JP" dirty="0" smtClean="0"/>
            </a:br>
            <a:r>
              <a:rPr kumimoji="1" lang="en-US" altLang="ja-JP" dirty="0" smtClean="0"/>
              <a:t>near </a:t>
            </a:r>
            <a:r>
              <a:rPr kumimoji="1" lang="en-US" altLang="ja-JP" dirty="0" err="1" smtClean="0"/>
              <a:t>exciton</a:t>
            </a:r>
            <a:r>
              <a:rPr kumimoji="1" lang="en-US" altLang="ja-JP" dirty="0" smtClean="0"/>
              <a:t> spectrum?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763688" y="4509120"/>
            <a:ext cx="3528392" cy="187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296043" y="6246126"/>
            <a:ext cx="121963" cy="12196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297176" y="5936042"/>
            <a:ext cx="121963" cy="1219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5474" y="5805264"/>
            <a:ext cx="115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: electron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2757" y="6117227"/>
            <a:ext cx="90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: hole</a:t>
            </a:r>
            <a:endParaRPr kumimoji="1" lang="ja-JP" altLang="en-US" dirty="0"/>
          </a:p>
        </p:txBody>
      </p:sp>
      <p:sp>
        <p:nvSpPr>
          <p:cNvPr id="40" name="角丸四角形 39"/>
          <p:cNvSpPr/>
          <p:nvPr/>
        </p:nvSpPr>
        <p:spPr>
          <a:xfrm>
            <a:off x="179512" y="5805264"/>
            <a:ext cx="1463764" cy="6974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83568" y="1988840"/>
            <a:ext cx="24482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 smtClean="0"/>
              <a:t>Exciton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BEC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35696" y="249289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F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ine-tuned 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laser frequency 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60032" y="2420888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many </a:t>
            </a:r>
            <a:r>
              <a:rPr kumimoji="1" lang="en-US" altLang="ja-JP" sz="2400" dirty="0" err="1" smtClean="0">
                <a:solidFill>
                  <a:srgbClr val="0000FF"/>
                </a:solidFill>
              </a:rPr>
              <a:t>excitons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59832" y="2204864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</a:rPr>
              <a:t>Yoshioka et al, 11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20272" y="256490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8000"/>
                </a:solidFill>
              </a:rPr>
              <a:t>BEC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6444208" y="2708920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右矢印 41"/>
          <p:cNvSpPr/>
          <p:nvPr/>
        </p:nvSpPr>
        <p:spPr>
          <a:xfrm>
            <a:off x="4283968" y="2708920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2080" y="1844824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 smtClean="0"/>
              <a:t>exciton</a:t>
            </a:r>
            <a:r>
              <a:rPr kumimoji="1" lang="en-US" altLang="ja-JP" sz="1400" dirty="0" smtClean="0"/>
              <a:t> = bound state of electron and hole</a:t>
            </a:r>
            <a:endParaRPr kumimoji="1" lang="ja-JP" altLang="en-US" sz="1400" dirty="0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11194">
            <a:off x="4230101" y="3712093"/>
            <a:ext cx="452592" cy="678888"/>
          </a:xfrm>
          <a:prstGeom prst="rect">
            <a:avLst/>
          </a:prstGeom>
        </p:spPr>
      </p:pic>
      <p:grpSp>
        <p:nvGrpSpPr>
          <p:cNvPr id="119" name="図形グループ 118"/>
          <p:cNvGrpSpPr/>
          <p:nvPr/>
        </p:nvGrpSpPr>
        <p:grpSpPr>
          <a:xfrm>
            <a:off x="2195737" y="4512638"/>
            <a:ext cx="2612555" cy="1773086"/>
            <a:chOff x="2195737" y="4512638"/>
            <a:chExt cx="2612555" cy="1773086"/>
          </a:xfrm>
        </p:grpSpPr>
        <p:grpSp>
          <p:nvGrpSpPr>
            <p:cNvPr id="11" name="グループ化 76"/>
            <p:cNvGrpSpPr/>
            <p:nvPr/>
          </p:nvGrpSpPr>
          <p:grpSpPr>
            <a:xfrm rot="2340096">
              <a:off x="3923928" y="5373216"/>
              <a:ext cx="540104" cy="174346"/>
              <a:chOff x="2915816" y="4797152"/>
              <a:chExt cx="446146" cy="144016"/>
            </a:xfrm>
          </p:grpSpPr>
          <p:cxnSp>
            <p:nvCxnSpPr>
              <p:cNvPr id="12" name="直線コネクタ 11"/>
              <p:cNvCxnSpPr>
                <a:stCxn id="14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円/楕円 12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77"/>
            <p:cNvGrpSpPr/>
            <p:nvPr/>
          </p:nvGrpSpPr>
          <p:grpSpPr>
            <a:xfrm rot="730862">
              <a:off x="3663908" y="5902601"/>
              <a:ext cx="540103" cy="174346"/>
              <a:chOff x="2915816" y="4797152"/>
              <a:chExt cx="446146" cy="144016"/>
            </a:xfrm>
          </p:grpSpPr>
          <p:cxnSp>
            <p:nvCxnSpPr>
              <p:cNvPr id="16" name="直線コネクタ 15"/>
              <p:cNvCxnSpPr>
                <a:stCxn id="18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円/楕円 16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78"/>
            <p:cNvGrpSpPr/>
            <p:nvPr/>
          </p:nvGrpSpPr>
          <p:grpSpPr>
            <a:xfrm rot="7859067">
              <a:off x="2600652" y="5547075"/>
              <a:ext cx="540104" cy="174346"/>
              <a:chOff x="2915816" y="4797152"/>
              <a:chExt cx="446146" cy="144016"/>
            </a:xfrm>
          </p:grpSpPr>
          <p:cxnSp>
            <p:nvCxnSpPr>
              <p:cNvPr id="20" name="直線コネクタ 19"/>
              <p:cNvCxnSpPr>
                <a:stCxn id="22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円/楕円 20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3" name="グループ化 79"/>
            <p:cNvGrpSpPr/>
            <p:nvPr/>
          </p:nvGrpSpPr>
          <p:grpSpPr>
            <a:xfrm rot="14201964">
              <a:off x="2146811" y="4695517"/>
              <a:ext cx="540103" cy="174346"/>
              <a:chOff x="2915816" y="4797152"/>
              <a:chExt cx="446146" cy="144016"/>
            </a:xfrm>
          </p:grpSpPr>
          <p:cxnSp>
            <p:nvCxnSpPr>
              <p:cNvPr id="24" name="直線コネクタ 23"/>
              <p:cNvCxnSpPr>
                <a:stCxn id="26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円/楕円 24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" name="グループ化 80"/>
            <p:cNvGrpSpPr/>
            <p:nvPr/>
          </p:nvGrpSpPr>
          <p:grpSpPr>
            <a:xfrm rot="6809594">
              <a:off x="3049390" y="5928500"/>
              <a:ext cx="540103" cy="174346"/>
              <a:chOff x="2915816" y="4797152"/>
              <a:chExt cx="446146" cy="144016"/>
            </a:xfrm>
          </p:grpSpPr>
          <p:cxnSp>
            <p:nvCxnSpPr>
              <p:cNvPr id="28" name="直線コネクタ 27"/>
              <p:cNvCxnSpPr>
                <a:stCxn id="30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円/楕円 28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/楕円 29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2" name="グループ化 82"/>
            <p:cNvGrpSpPr/>
            <p:nvPr/>
          </p:nvGrpSpPr>
          <p:grpSpPr>
            <a:xfrm rot="298399">
              <a:off x="3663037" y="4794737"/>
              <a:ext cx="540104" cy="174346"/>
              <a:chOff x="2915816" y="4797152"/>
              <a:chExt cx="446146" cy="144016"/>
            </a:xfrm>
          </p:grpSpPr>
          <p:cxnSp>
            <p:nvCxnSpPr>
              <p:cNvPr id="33" name="直線コネクタ 32"/>
              <p:cNvCxnSpPr>
                <a:stCxn id="35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円/楕円 33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4" name="グループ化 79"/>
            <p:cNvGrpSpPr/>
            <p:nvPr/>
          </p:nvGrpSpPr>
          <p:grpSpPr>
            <a:xfrm rot="14201964">
              <a:off x="4379059" y="4911541"/>
              <a:ext cx="540103" cy="174346"/>
              <a:chOff x="2915816" y="4797152"/>
              <a:chExt cx="446146" cy="144016"/>
            </a:xfrm>
          </p:grpSpPr>
          <p:cxnSp>
            <p:nvCxnSpPr>
              <p:cNvPr id="45" name="直線コネクタ 44"/>
              <p:cNvCxnSpPr>
                <a:stCxn id="47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円/楕円 45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円/楕円 46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8" name="グループ化 79"/>
            <p:cNvGrpSpPr/>
            <p:nvPr/>
          </p:nvGrpSpPr>
          <p:grpSpPr>
            <a:xfrm rot="14201964">
              <a:off x="3175546" y="4911542"/>
              <a:ext cx="540103" cy="174346"/>
              <a:chOff x="2915816" y="4797152"/>
              <a:chExt cx="446146" cy="144016"/>
            </a:xfrm>
          </p:grpSpPr>
          <p:cxnSp>
            <p:nvCxnSpPr>
              <p:cNvPr id="49" name="直線コネクタ 48"/>
              <p:cNvCxnSpPr>
                <a:stCxn id="51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円/楕円 49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円/楕円 50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2" name="グループ化 79"/>
            <p:cNvGrpSpPr/>
            <p:nvPr/>
          </p:nvGrpSpPr>
          <p:grpSpPr>
            <a:xfrm rot="16873041">
              <a:off x="2722873" y="4767525"/>
              <a:ext cx="540103" cy="174346"/>
              <a:chOff x="2915816" y="4797152"/>
              <a:chExt cx="446146" cy="144016"/>
            </a:xfrm>
          </p:grpSpPr>
          <p:cxnSp>
            <p:nvCxnSpPr>
              <p:cNvPr id="53" name="直線コネクタ 52"/>
              <p:cNvCxnSpPr>
                <a:stCxn id="55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円/楕円 53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円/楕円 54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6" name="グループ化 79"/>
            <p:cNvGrpSpPr/>
            <p:nvPr/>
          </p:nvGrpSpPr>
          <p:grpSpPr>
            <a:xfrm rot="16200000">
              <a:off x="2012858" y="5772118"/>
              <a:ext cx="540103" cy="174346"/>
              <a:chOff x="2915816" y="4797152"/>
              <a:chExt cx="446146" cy="144016"/>
            </a:xfrm>
          </p:grpSpPr>
          <p:cxnSp>
            <p:nvCxnSpPr>
              <p:cNvPr id="57" name="直線コネクタ 56"/>
              <p:cNvCxnSpPr>
                <a:stCxn id="59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円/楕円 57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円/楕円 58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0" name="グループ化 79"/>
            <p:cNvGrpSpPr/>
            <p:nvPr/>
          </p:nvGrpSpPr>
          <p:grpSpPr>
            <a:xfrm rot="17044513">
              <a:off x="4451067" y="5847645"/>
              <a:ext cx="540103" cy="174346"/>
              <a:chOff x="2915816" y="4797152"/>
              <a:chExt cx="446146" cy="144016"/>
            </a:xfrm>
          </p:grpSpPr>
          <p:cxnSp>
            <p:nvCxnSpPr>
              <p:cNvPr id="61" name="直線コネクタ 60"/>
              <p:cNvCxnSpPr>
                <a:stCxn id="63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円/楕円 61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円/楕円 62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4" name="円/楕円 63"/>
          <p:cNvSpPr/>
          <p:nvPr/>
        </p:nvSpPr>
        <p:spPr>
          <a:xfrm>
            <a:off x="3419872" y="5301208"/>
            <a:ext cx="250112" cy="25011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9" name="図形グループ 68"/>
          <p:cNvGrpSpPr/>
          <p:nvPr/>
        </p:nvGrpSpPr>
        <p:grpSpPr>
          <a:xfrm>
            <a:off x="3707904" y="5301208"/>
            <a:ext cx="2448272" cy="461665"/>
            <a:chOff x="3707904" y="5301208"/>
            <a:chExt cx="2448272" cy="461665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5364088" y="5301208"/>
              <a:ext cx="792088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/>
                <a:t>single electron</a:t>
              </a:r>
              <a:endParaRPr kumimoji="1" lang="ja-JP" altLang="en-US" sz="1200" dirty="0"/>
            </a:p>
          </p:txBody>
        </p:sp>
        <p:cxnSp>
          <p:nvCxnSpPr>
            <p:cNvPr id="68" name="直線矢印コネクタ 67"/>
            <p:cNvCxnSpPr>
              <a:stCxn id="9" idx="1"/>
            </p:cNvCxnSpPr>
            <p:nvPr/>
          </p:nvCxnSpPr>
          <p:spPr>
            <a:xfrm flipH="1" flipV="1">
              <a:off x="3707904" y="5445224"/>
              <a:ext cx="1656184" cy="868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図形グループ 69"/>
          <p:cNvGrpSpPr/>
          <p:nvPr/>
        </p:nvGrpSpPr>
        <p:grpSpPr>
          <a:xfrm>
            <a:off x="2123728" y="4509120"/>
            <a:ext cx="2437555" cy="1765825"/>
            <a:chOff x="1522421" y="4586196"/>
            <a:chExt cx="2437555" cy="1765825"/>
          </a:xfrm>
        </p:grpSpPr>
        <p:grpSp>
          <p:nvGrpSpPr>
            <p:cNvPr id="71" name="グループ化 76"/>
            <p:cNvGrpSpPr/>
            <p:nvPr/>
          </p:nvGrpSpPr>
          <p:grpSpPr>
            <a:xfrm>
              <a:off x="3419872" y="5373216"/>
              <a:ext cx="540104" cy="174346"/>
              <a:chOff x="2915816" y="4797152"/>
              <a:chExt cx="446146" cy="144016"/>
            </a:xfrm>
          </p:grpSpPr>
          <p:cxnSp>
            <p:nvCxnSpPr>
              <p:cNvPr id="116" name="直線コネクタ 115"/>
              <p:cNvCxnSpPr>
                <a:stCxn id="118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円/楕円 116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円/楕円 117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2" name="グループ化 77"/>
            <p:cNvGrpSpPr/>
            <p:nvPr/>
          </p:nvGrpSpPr>
          <p:grpSpPr>
            <a:xfrm rot="3062868">
              <a:off x="3099354" y="5910898"/>
              <a:ext cx="540103" cy="174346"/>
              <a:chOff x="2915816" y="4797152"/>
              <a:chExt cx="446146" cy="144016"/>
            </a:xfrm>
          </p:grpSpPr>
          <p:cxnSp>
            <p:nvCxnSpPr>
              <p:cNvPr id="113" name="直線コネクタ 112"/>
              <p:cNvCxnSpPr>
                <a:stCxn id="115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円/楕円 113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円/楕円 114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3" name="グループ化 78"/>
            <p:cNvGrpSpPr/>
            <p:nvPr/>
          </p:nvGrpSpPr>
          <p:grpSpPr>
            <a:xfrm rot="11152468">
              <a:off x="1987217" y="5328390"/>
              <a:ext cx="540104" cy="174346"/>
              <a:chOff x="2915816" y="4797152"/>
              <a:chExt cx="446146" cy="144016"/>
            </a:xfrm>
          </p:grpSpPr>
          <p:cxnSp>
            <p:nvCxnSpPr>
              <p:cNvPr id="110" name="直線コネクタ 109"/>
              <p:cNvCxnSpPr>
                <a:stCxn id="112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円/楕円 110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円/楕円 111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9"/>
            <p:cNvGrpSpPr/>
            <p:nvPr/>
          </p:nvGrpSpPr>
          <p:grpSpPr>
            <a:xfrm rot="14201964">
              <a:off x="2303066" y="4901728"/>
              <a:ext cx="540103" cy="174346"/>
              <a:chOff x="2915816" y="4797152"/>
              <a:chExt cx="446146" cy="144016"/>
            </a:xfrm>
          </p:grpSpPr>
          <p:cxnSp>
            <p:nvCxnSpPr>
              <p:cNvPr id="107" name="直線コネクタ 106"/>
              <p:cNvCxnSpPr>
                <a:stCxn id="109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円/楕円 107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円/楕円 108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80"/>
            <p:cNvGrpSpPr/>
            <p:nvPr/>
          </p:nvGrpSpPr>
          <p:grpSpPr>
            <a:xfrm rot="7903821">
              <a:off x="2078571" y="5874943"/>
              <a:ext cx="540103" cy="174346"/>
              <a:chOff x="2915816" y="4797152"/>
              <a:chExt cx="446146" cy="144016"/>
            </a:xfrm>
          </p:grpSpPr>
          <p:cxnSp>
            <p:nvCxnSpPr>
              <p:cNvPr id="104" name="直線コネクタ 103"/>
              <p:cNvCxnSpPr>
                <a:stCxn id="106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円/楕円 104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6" name="円/楕円 105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82"/>
            <p:cNvGrpSpPr/>
            <p:nvPr/>
          </p:nvGrpSpPr>
          <p:grpSpPr>
            <a:xfrm rot="18330119">
              <a:off x="3017575" y="4836436"/>
              <a:ext cx="540104" cy="174346"/>
              <a:chOff x="2915816" y="4797152"/>
              <a:chExt cx="446146" cy="144016"/>
            </a:xfrm>
          </p:grpSpPr>
          <p:cxnSp>
            <p:nvCxnSpPr>
              <p:cNvPr id="101" name="直線コネクタ 100"/>
              <p:cNvCxnSpPr>
                <a:stCxn id="103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円/楕円 101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円/楕円 102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8"/>
            <p:cNvGrpSpPr/>
            <p:nvPr/>
          </p:nvGrpSpPr>
          <p:grpSpPr>
            <a:xfrm rot="12342156">
              <a:off x="1699184" y="4896342"/>
              <a:ext cx="540104" cy="174346"/>
              <a:chOff x="2915816" y="4797152"/>
              <a:chExt cx="446146" cy="144016"/>
            </a:xfrm>
          </p:grpSpPr>
          <p:cxnSp>
            <p:nvCxnSpPr>
              <p:cNvPr id="98" name="直線コネクタ 97"/>
              <p:cNvCxnSpPr>
                <a:stCxn id="100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円/楕円 98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円/楕円 99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80"/>
            <p:cNvGrpSpPr/>
            <p:nvPr/>
          </p:nvGrpSpPr>
          <p:grpSpPr>
            <a:xfrm rot="9156397">
              <a:off x="1522421" y="5761627"/>
              <a:ext cx="540103" cy="174346"/>
              <a:chOff x="2915816" y="4797152"/>
              <a:chExt cx="446146" cy="144016"/>
            </a:xfrm>
          </p:grpSpPr>
          <p:cxnSp>
            <p:nvCxnSpPr>
              <p:cNvPr id="95" name="直線コネクタ 94"/>
              <p:cNvCxnSpPr>
                <a:stCxn id="97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円/楕円 95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円/楕円 96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9" name="グループ化 77"/>
            <p:cNvGrpSpPr/>
            <p:nvPr/>
          </p:nvGrpSpPr>
          <p:grpSpPr>
            <a:xfrm rot="5704625">
              <a:off x="2612477" y="5994797"/>
              <a:ext cx="540103" cy="174346"/>
              <a:chOff x="2915816" y="4797152"/>
              <a:chExt cx="446146" cy="144016"/>
            </a:xfrm>
          </p:grpSpPr>
          <p:cxnSp>
            <p:nvCxnSpPr>
              <p:cNvPr id="92" name="直線コネクタ 91"/>
              <p:cNvCxnSpPr>
                <a:stCxn id="94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円/楕円 92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円/楕円 93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0" name="グループ化 76"/>
            <p:cNvGrpSpPr/>
            <p:nvPr/>
          </p:nvGrpSpPr>
          <p:grpSpPr>
            <a:xfrm rot="2158574">
              <a:off x="3419573" y="5731254"/>
              <a:ext cx="540104" cy="174346"/>
              <a:chOff x="2915816" y="4797152"/>
              <a:chExt cx="446146" cy="144016"/>
            </a:xfrm>
          </p:grpSpPr>
          <p:cxnSp>
            <p:nvCxnSpPr>
              <p:cNvPr id="89" name="直線コネクタ 88"/>
              <p:cNvCxnSpPr>
                <a:stCxn id="91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円/楕円 89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/楕円 90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1" name="グループ化 82"/>
            <p:cNvGrpSpPr/>
            <p:nvPr/>
          </p:nvGrpSpPr>
          <p:grpSpPr>
            <a:xfrm rot="19197488">
              <a:off x="3196624" y="5094470"/>
              <a:ext cx="540104" cy="174346"/>
              <a:chOff x="2915816" y="4797152"/>
              <a:chExt cx="446146" cy="144016"/>
            </a:xfrm>
          </p:grpSpPr>
          <p:cxnSp>
            <p:nvCxnSpPr>
              <p:cNvPr id="86" name="直線コネクタ 85"/>
              <p:cNvCxnSpPr>
                <a:stCxn id="88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円/楕円 86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円/楕円 87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2" name="グループ化 79"/>
            <p:cNvGrpSpPr/>
            <p:nvPr/>
          </p:nvGrpSpPr>
          <p:grpSpPr>
            <a:xfrm rot="15977718">
              <a:off x="2606189" y="4769075"/>
              <a:ext cx="540103" cy="174346"/>
              <a:chOff x="2915816" y="4797152"/>
              <a:chExt cx="446146" cy="144016"/>
            </a:xfrm>
          </p:grpSpPr>
          <p:cxnSp>
            <p:nvCxnSpPr>
              <p:cNvPr id="83" name="直線コネクタ 82"/>
              <p:cNvCxnSpPr>
                <a:stCxn id="85" idx="6"/>
              </p:cNvCxnSpPr>
              <p:nvPr/>
            </p:nvCxnSpPr>
            <p:spPr>
              <a:xfrm flipH="1">
                <a:off x="3039831" y="4869160"/>
                <a:ext cx="322131" cy="0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円/楕円 83"/>
              <p:cNvSpPr/>
              <p:nvPr/>
            </p:nvSpPr>
            <p:spPr>
              <a:xfrm>
                <a:off x="2915816" y="479715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5" name="円/楕円 84"/>
              <p:cNvSpPr/>
              <p:nvPr/>
            </p:nvSpPr>
            <p:spPr>
              <a:xfrm>
                <a:off x="321794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20" name="テキスト ボックス 119"/>
          <p:cNvSpPr txBox="1"/>
          <p:nvPr/>
        </p:nvSpPr>
        <p:spPr>
          <a:xfrm>
            <a:off x="6444208" y="350100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Debye screening</a:t>
            </a:r>
          </a:p>
          <a:p>
            <a:r>
              <a:rPr kumimoji="1" lang="en-US" altLang="ja-JP" sz="2400" dirty="0" smtClean="0"/>
              <a:t>by </a:t>
            </a:r>
            <a:r>
              <a:rPr kumimoji="1" lang="en-US" altLang="ja-JP" sz="2400" dirty="0" err="1" smtClean="0"/>
              <a:t>excitons</a:t>
            </a:r>
            <a:endParaRPr kumimoji="1" lang="ja-JP" altLang="en-US" sz="2400" dirty="0"/>
          </a:p>
        </p:txBody>
      </p:sp>
      <p:sp>
        <p:nvSpPr>
          <p:cNvPr id="121" name="右矢印 120"/>
          <p:cNvSpPr/>
          <p:nvPr/>
        </p:nvSpPr>
        <p:spPr>
          <a:xfrm rot="5400000">
            <a:off x="7542330" y="4347102"/>
            <a:ext cx="2520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6444208" y="465313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Electron and </a:t>
            </a:r>
            <a:r>
              <a:rPr lang="en-US" altLang="ja-JP" sz="2400" dirty="0"/>
              <a:t>hole liberate</a:t>
            </a:r>
            <a:endParaRPr kumimoji="1" lang="ja-JP" altLang="en-US" sz="2400" dirty="0"/>
          </a:p>
        </p:txBody>
      </p:sp>
      <p:sp>
        <p:nvSpPr>
          <p:cNvPr id="123" name="右矢印 122"/>
          <p:cNvSpPr/>
          <p:nvPr/>
        </p:nvSpPr>
        <p:spPr>
          <a:xfrm rot="5400000">
            <a:off x="7542330" y="5427222"/>
            <a:ext cx="2520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6300192" y="573325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The number of carrier increases.</a:t>
            </a:r>
            <a:endParaRPr kumimoji="1" lang="ja-JP" altLang="en-US" sz="2400" dirty="0"/>
          </a:p>
        </p:txBody>
      </p:sp>
      <p:grpSp>
        <p:nvGrpSpPr>
          <p:cNvPr id="144" name="図形グループ 143"/>
          <p:cNvGrpSpPr/>
          <p:nvPr/>
        </p:nvGrpSpPr>
        <p:grpSpPr>
          <a:xfrm>
            <a:off x="2771800" y="4581128"/>
            <a:ext cx="2880320" cy="2254886"/>
            <a:chOff x="2771800" y="4581128"/>
            <a:chExt cx="2880320" cy="2254886"/>
          </a:xfrm>
        </p:grpSpPr>
        <p:grpSp>
          <p:nvGrpSpPr>
            <p:cNvPr id="142" name="図形グループ 141"/>
            <p:cNvGrpSpPr/>
            <p:nvPr/>
          </p:nvGrpSpPr>
          <p:grpSpPr>
            <a:xfrm>
              <a:off x="2771800" y="4581128"/>
              <a:ext cx="1728192" cy="1719808"/>
              <a:chOff x="323528" y="3356992"/>
              <a:chExt cx="1728192" cy="1719808"/>
            </a:xfrm>
          </p:grpSpPr>
          <p:cxnSp>
            <p:nvCxnSpPr>
              <p:cNvPr id="65" name="直線矢印コネクタ 64"/>
              <p:cNvCxnSpPr/>
              <p:nvPr/>
            </p:nvCxnSpPr>
            <p:spPr>
              <a:xfrm flipV="1">
                <a:off x="1115616" y="3356992"/>
                <a:ext cx="0" cy="648072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矢印コネクタ 125"/>
              <p:cNvCxnSpPr/>
              <p:nvPr/>
            </p:nvCxnSpPr>
            <p:spPr>
              <a:xfrm flipV="1">
                <a:off x="1259632" y="3573016"/>
                <a:ext cx="495672" cy="51244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矢印コネクタ 127"/>
              <p:cNvCxnSpPr/>
              <p:nvPr/>
            </p:nvCxnSpPr>
            <p:spPr>
              <a:xfrm flipV="1">
                <a:off x="1412032" y="4221088"/>
                <a:ext cx="639688" cy="1676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矢印コネクタ 129"/>
              <p:cNvCxnSpPr/>
              <p:nvPr/>
            </p:nvCxnSpPr>
            <p:spPr>
              <a:xfrm flipH="1" flipV="1">
                <a:off x="539552" y="3573016"/>
                <a:ext cx="360040" cy="43204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矢印コネクタ 132"/>
              <p:cNvCxnSpPr/>
              <p:nvPr/>
            </p:nvCxnSpPr>
            <p:spPr>
              <a:xfrm flipH="1">
                <a:off x="323528" y="4221088"/>
                <a:ext cx="576064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矢印コネクタ 134"/>
              <p:cNvCxnSpPr/>
              <p:nvPr/>
            </p:nvCxnSpPr>
            <p:spPr>
              <a:xfrm flipH="1">
                <a:off x="1115616" y="4437112"/>
                <a:ext cx="8384" cy="63968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矢印コネクタ 137"/>
              <p:cNvCxnSpPr/>
              <p:nvPr/>
            </p:nvCxnSpPr>
            <p:spPr>
              <a:xfrm flipH="1">
                <a:off x="539552" y="4365104"/>
                <a:ext cx="440432" cy="43204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矢印コネクタ 139"/>
              <p:cNvCxnSpPr/>
              <p:nvPr/>
            </p:nvCxnSpPr>
            <p:spPr>
              <a:xfrm>
                <a:off x="1268016" y="4437112"/>
                <a:ext cx="567680" cy="504056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テキスト ボックス 142"/>
            <p:cNvSpPr txBox="1"/>
            <p:nvPr/>
          </p:nvSpPr>
          <p:spPr>
            <a:xfrm>
              <a:off x="2843808" y="6466682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electric field is screened.</a:t>
              </a:r>
              <a:endParaRPr kumimoji="1" lang="ja-JP" altLang="en-US" dirty="0"/>
            </a:p>
          </p:txBody>
        </p:sp>
      </p:grpSp>
      <p:pic>
        <p:nvPicPr>
          <p:cNvPr id="132" name="図 1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56992"/>
            <a:ext cx="1848882" cy="11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7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Electric current near critical frequency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988840"/>
            <a:ext cx="3323008" cy="2895196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1" y="2060848"/>
            <a:ext cx="1691680" cy="1072405"/>
            <a:chOff x="6732240" y="1916832"/>
            <a:chExt cx="2044621" cy="1296144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2240" y="1916832"/>
              <a:ext cx="2044621" cy="1296144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7435266" y="2894006"/>
              <a:ext cx="216024" cy="17495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8" name="直線矢印コネクタ 7"/>
          <p:cNvCxnSpPr>
            <a:stCxn id="5" idx="2"/>
          </p:cNvCxnSpPr>
          <p:nvPr/>
        </p:nvCxnSpPr>
        <p:spPr>
          <a:xfrm>
            <a:off x="671038" y="3014097"/>
            <a:ext cx="1020642" cy="4149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図形グループ 30"/>
          <p:cNvGrpSpPr/>
          <p:nvPr/>
        </p:nvGrpSpPr>
        <p:grpSpPr>
          <a:xfrm>
            <a:off x="5220072" y="2276872"/>
            <a:ext cx="3672408" cy="2664295"/>
            <a:chOff x="5220072" y="2276872"/>
            <a:chExt cx="3672408" cy="2664295"/>
          </a:xfrm>
        </p:grpSpPr>
        <p:pic>
          <p:nvPicPr>
            <p:cNvPr id="9" name="図 8" descr="E_vs_J_fixed_Omega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2276872"/>
              <a:ext cx="3600400" cy="2520280"/>
            </a:xfrm>
            <a:prstGeom prst="rect">
              <a:avLst/>
            </a:prstGeom>
          </p:spPr>
        </p:pic>
        <p:pic>
          <p:nvPicPr>
            <p:cNvPr id="12" name="図 1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004" y="4581128"/>
              <a:ext cx="790332" cy="360039"/>
            </a:xfrm>
            <a:prstGeom prst="rect">
              <a:avLst/>
            </a:prstGeom>
          </p:spPr>
        </p:pic>
        <p:pic>
          <p:nvPicPr>
            <p:cNvPr id="13" name="図 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024284" y="3192740"/>
              <a:ext cx="773829" cy="382253"/>
            </a:xfrm>
            <a:prstGeom prst="rect">
              <a:avLst/>
            </a:prstGeom>
          </p:spPr>
        </p:pic>
      </p:grpSp>
      <p:grpSp>
        <p:nvGrpSpPr>
          <p:cNvPr id="16" name="図形グループ 15"/>
          <p:cNvGrpSpPr/>
          <p:nvPr/>
        </p:nvGrpSpPr>
        <p:grpSpPr>
          <a:xfrm>
            <a:off x="6228184" y="1844824"/>
            <a:ext cx="1664508" cy="369332"/>
            <a:chOff x="5796136" y="5445224"/>
            <a:chExt cx="1664508" cy="369332"/>
          </a:xfrm>
        </p:grpSpPr>
        <p:pic>
          <p:nvPicPr>
            <p:cNvPr id="14" name="図 1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647" y="5517231"/>
              <a:ext cx="527997" cy="267615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5796136" y="5445224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Changing</a:t>
              </a:r>
              <a:endParaRPr kumimoji="1" lang="ja-JP" altLang="en-US" dirty="0"/>
            </a:p>
          </p:txBody>
        </p:sp>
      </p:grpSp>
      <p:cxnSp>
        <p:nvCxnSpPr>
          <p:cNvPr id="18" name="直線矢印コネクタ 17"/>
          <p:cNvCxnSpPr/>
          <p:nvPr/>
        </p:nvCxnSpPr>
        <p:spPr>
          <a:xfrm>
            <a:off x="7956376" y="2060848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923928" y="364502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insulator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059832" y="278092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conductive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092280" y="4941168"/>
            <a:ext cx="1944216" cy="523220"/>
          </a:xfrm>
          <a:prstGeom prst="rect">
            <a:avLst/>
          </a:prstGeom>
          <a:solidFill>
            <a:srgbClr val="FF6600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</a:rPr>
              <a:t>green: insulator</a:t>
            </a:r>
            <a:endParaRPr lang="en-US" altLang="ja-JP" sz="1400" dirty="0">
              <a:solidFill>
                <a:srgbClr val="008000"/>
              </a:solidFill>
            </a:endParaRPr>
          </a:p>
          <a:p>
            <a:r>
              <a:rPr kumimoji="1" lang="en-US" altLang="ja-JP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light blue:</a:t>
            </a:r>
            <a:r>
              <a:rPr lang="en-US" alt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conductive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347864" y="56612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E=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0</a:t>
            </a:r>
            <a:r>
              <a:rPr lang="en-US" altLang="ja-JP" sz="2800" b="1" dirty="0" err="1">
                <a:solidFill>
                  <a:srgbClr val="FF0000"/>
                </a:solidFill>
              </a:rPr>
              <a:t>-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but-J</a:t>
            </a:r>
            <a:r>
              <a:rPr lang="en-US" altLang="ja-JP" sz="2800" b="1" dirty="0" err="1">
                <a:solidFill>
                  <a:srgbClr val="FF0000"/>
                </a:solidFill>
              </a:rPr>
              <a:t>≠0</a:t>
            </a:r>
            <a:r>
              <a:rPr lang="en-US" altLang="ja-JP" sz="2800" b="1" dirty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phase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3779912" y="4293096"/>
            <a:ext cx="648072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41168"/>
            <a:ext cx="2016224" cy="39204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99592" y="616530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J is multi-valued</a:t>
            </a:r>
            <a:r>
              <a:rPr lang="en-US" altLang="ja-JP" sz="2400" dirty="0"/>
              <a:t> </a:t>
            </a:r>
            <a:r>
              <a:rPr kumimoji="1" lang="en-US" altLang="ja-JP" sz="2400" dirty="0" smtClean="0"/>
              <a:t> in a complicated way.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912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04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Microscopic picture of </a:t>
            </a:r>
            <a:br>
              <a:rPr lang="en-US" altLang="ja-JP" dirty="0" smtClean="0"/>
            </a:br>
            <a:r>
              <a:rPr kumimoji="1" lang="en-US" altLang="ja-JP" dirty="0" smtClean="0"/>
              <a:t>E=</a:t>
            </a:r>
            <a:r>
              <a:rPr kumimoji="1" lang="en-US" altLang="ja-JP" dirty="0" err="1" smtClean="0"/>
              <a:t>0-but-J≠0</a:t>
            </a:r>
            <a:r>
              <a:rPr kumimoji="1" lang="en-US" altLang="ja-JP" dirty="0" smtClean="0"/>
              <a:t> phase</a:t>
            </a:r>
            <a:endParaRPr kumimoji="1" lang="ja-JP" altLang="en-US" dirty="0"/>
          </a:p>
        </p:txBody>
      </p:sp>
      <p:grpSp>
        <p:nvGrpSpPr>
          <p:cNvPr id="121" name="図形グループ 120"/>
          <p:cNvGrpSpPr/>
          <p:nvPr/>
        </p:nvGrpSpPr>
        <p:grpSpPr>
          <a:xfrm>
            <a:off x="2699792" y="5157192"/>
            <a:ext cx="2255417" cy="1196752"/>
            <a:chOff x="467544" y="2996952"/>
            <a:chExt cx="3528392" cy="1872208"/>
          </a:xfrm>
        </p:grpSpPr>
        <p:sp>
          <p:nvSpPr>
            <p:cNvPr id="3" name="正方形/長方形 2"/>
            <p:cNvSpPr/>
            <p:nvPr/>
          </p:nvSpPr>
          <p:spPr>
            <a:xfrm>
              <a:off x="467544" y="2996952"/>
              <a:ext cx="3528392" cy="18722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8" name="図形グループ 77"/>
            <p:cNvGrpSpPr/>
            <p:nvPr/>
          </p:nvGrpSpPr>
          <p:grpSpPr>
            <a:xfrm>
              <a:off x="2915816" y="3212976"/>
              <a:ext cx="460438" cy="540103"/>
              <a:chOff x="6297001" y="3216494"/>
              <a:chExt cx="460438" cy="540103"/>
            </a:xfrm>
          </p:grpSpPr>
          <p:sp>
            <p:nvSpPr>
              <p:cNvPr id="71" name="円/楕円 70"/>
              <p:cNvSpPr/>
              <p:nvPr/>
            </p:nvSpPr>
            <p:spPr>
              <a:xfrm>
                <a:off x="6300192" y="3284984"/>
                <a:ext cx="432048" cy="4320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2" name="グループ化 79"/>
              <p:cNvGrpSpPr/>
              <p:nvPr/>
            </p:nvGrpSpPr>
            <p:grpSpPr>
              <a:xfrm rot="14201964">
                <a:off x="6251267" y="3399373"/>
                <a:ext cx="540103" cy="174346"/>
                <a:chOff x="2915816" y="4797152"/>
                <a:chExt cx="446146" cy="144016"/>
              </a:xfrm>
            </p:grpSpPr>
            <p:cxnSp>
              <p:nvCxnSpPr>
                <p:cNvPr id="73" name="直線コネクタ 72"/>
                <p:cNvCxnSpPr>
                  <a:stCxn id="75" idx="6"/>
                </p:cNvCxnSpPr>
                <p:nvPr/>
              </p:nvCxnSpPr>
              <p:spPr>
                <a:xfrm flipH="1">
                  <a:off x="3039831" y="4869160"/>
                  <a:ext cx="322131" cy="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円/楕円 73"/>
                <p:cNvSpPr/>
                <p:nvPr/>
              </p:nvSpPr>
              <p:spPr>
                <a:xfrm>
                  <a:off x="2915816" y="4797152"/>
                  <a:ext cx="144016" cy="14401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円/楕円 74"/>
                <p:cNvSpPr/>
                <p:nvPr/>
              </p:nvSpPr>
              <p:spPr>
                <a:xfrm>
                  <a:off x="3217946" y="479715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6" name="二等辺三角形 75"/>
              <p:cNvSpPr/>
              <p:nvPr/>
            </p:nvSpPr>
            <p:spPr>
              <a:xfrm rot="20167954">
                <a:off x="6669857" y="3385199"/>
                <a:ext cx="87582" cy="64430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二等辺三角形 76"/>
              <p:cNvSpPr/>
              <p:nvPr/>
            </p:nvSpPr>
            <p:spPr>
              <a:xfrm rot="8408523" flipH="1">
                <a:off x="6297001" y="3586468"/>
                <a:ext cx="95314" cy="82167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9" name="図形グループ 78"/>
            <p:cNvGrpSpPr/>
            <p:nvPr/>
          </p:nvGrpSpPr>
          <p:grpSpPr>
            <a:xfrm>
              <a:off x="1691680" y="3212976"/>
              <a:ext cx="460438" cy="540103"/>
              <a:chOff x="6297001" y="3216494"/>
              <a:chExt cx="460438" cy="540103"/>
            </a:xfrm>
          </p:grpSpPr>
          <p:sp>
            <p:nvSpPr>
              <p:cNvPr id="80" name="円/楕円 79"/>
              <p:cNvSpPr/>
              <p:nvPr/>
            </p:nvSpPr>
            <p:spPr>
              <a:xfrm>
                <a:off x="6300192" y="3284984"/>
                <a:ext cx="432048" cy="4320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81" name="グループ化 79"/>
              <p:cNvGrpSpPr/>
              <p:nvPr/>
            </p:nvGrpSpPr>
            <p:grpSpPr>
              <a:xfrm rot="14201964">
                <a:off x="6251267" y="3399373"/>
                <a:ext cx="540103" cy="174346"/>
                <a:chOff x="2915816" y="4797152"/>
                <a:chExt cx="446146" cy="144016"/>
              </a:xfrm>
            </p:grpSpPr>
            <p:cxnSp>
              <p:nvCxnSpPr>
                <p:cNvPr id="84" name="直線コネクタ 83"/>
                <p:cNvCxnSpPr>
                  <a:stCxn id="86" idx="6"/>
                </p:cNvCxnSpPr>
                <p:nvPr/>
              </p:nvCxnSpPr>
              <p:spPr>
                <a:xfrm flipH="1">
                  <a:off x="3039831" y="4869160"/>
                  <a:ext cx="322131" cy="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円/楕円 84"/>
                <p:cNvSpPr/>
                <p:nvPr/>
              </p:nvSpPr>
              <p:spPr>
                <a:xfrm>
                  <a:off x="2915816" y="4797152"/>
                  <a:ext cx="144016" cy="14401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円/楕円 85"/>
                <p:cNvSpPr/>
                <p:nvPr/>
              </p:nvSpPr>
              <p:spPr>
                <a:xfrm>
                  <a:off x="3217946" y="479715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2" name="二等辺三角形 81"/>
              <p:cNvSpPr/>
              <p:nvPr/>
            </p:nvSpPr>
            <p:spPr>
              <a:xfrm rot="20167954">
                <a:off x="6669857" y="3385199"/>
                <a:ext cx="87582" cy="64430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二等辺三角形 82"/>
              <p:cNvSpPr/>
              <p:nvPr/>
            </p:nvSpPr>
            <p:spPr>
              <a:xfrm rot="8408523" flipH="1">
                <a:off x="6297001" y="3586468"/>
                <a:ext cx="95314" cy="82167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7" name="図形グループ 86"/>
            <p:cNvGrpSpPr/>
            <p:nvPr/>
          </p:nvGrpSpPr>
          <p:grpSpPr>
            <a:xfrm>
              <a:off x="2267744" y="3717032"/>
              <a:ext cx="460438" cy="540103"/>
              <a:chOff x="6297001" y="3216494"/>
              <a:chExt cx="460438" cy="540103"/>
            </a:xfrm>
          </p:grpSpPr>
          <p:sp>
            <p:nvSpPr>
              <p:cNvPr id="88" name="円/楕円 87"/>
              <p:cNvSpPr/>
              <p:nvPr/>
            </p:nvSpPr>
            <p:spPr>
              <a:xfrm>
                <a:off x="6300192" y="3284984"/>
                <a:ext cx="432048" cy="4320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89" name="グループ化 79"/>
              <p:cNvGrpSpPr/>
              <p:nvPr/>
            </p:nvGrpSpPr>
            <p:grpSpPr>
              <a:xfrm rot="14201964">
                <a:off x="6251267" y="3399373"/>
                <a:ext cx="540103" cy="174346"/>
                <a:chOff x="2915816" y="4797152"/>
                <a:chExt cx="446146" cy="144016"/>
              </a:xfrm>
            </p:grpSpPr>
            <p:cxnSp>
              <p:nvCxnSpPr>
                <p:cNvPr id="92" name="直線コネクタ 91"/>
                <p:cNvCxnSpPr>
                  <a:stCxn id="94" idx="6"/>
                </p:cNvCxnSpPr>
                <p:nvPr/>
              </p:nvCxnSpPr>
              <p:spPr>
                <a:xfrm flipH="1">
                  <a:off x="3039831" y="4869160"/>
                  <a:ext cx="322131" cy="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円/楕円 92"/>
                <p:cNvSpPr/>
                <p:nvPr/>
              </p:nvSpPr>
              <p:spPr>
                <a:xfrm>
                  <a:off x="2915816" y="4797152"/>
                  <a:ext cx="144016" cy="14401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円/楕円 93"/>
                <p:cNvSpPr/>
                <p:nvPr/>
              </p:nvSpPr>
              <p:spPr>
                <a:xfrm>
                  <a:off x="3217946" y="479715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0" name="二等辺三角形 89"/>
              <p:cNvSpPr/>
              <p:nvPr/>
            </p:nvSpPr>
            <p:spPr>
              <a:xfrm rot="20167954">
                <a:off x="6669857" y="3385199"/>
                <a:ext cx="87582" cy="64430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二等辺三角形 90"/>
              <p:cNvSpPr/>
              <p:nvPr/>
            </p:nvSpPr>
            <p:spPr>
              <a:xfrm rot="8408523" flipH="1">
                <a:off x="6297001" y="3586468"/>
                <a:ext cx="95314" cy="82167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5" name="図形グループ 94"/>
            <p:cNvGrpSpPr/>
            <p:nvPr/>
          </p:nvGrpSpPr>
          <p:grpSpPr>
            <a:xfrm>
              <a:off x="899592" y="3717032"/>
              <a:ext cx="460438" cy="540103"/>
              <a:chOff x="6297001" y="3216494"/>
              <a:chExt cx="460438" cy="540103"/>
            </a:xfrm>
          </p:grpSpPr>
          <p:sp>
            <p:nvSpPr>
              <p:cNvPr id="96" name="円/楕円 95"/>
              <p:cNvSpPr/>
              <p:nvPr/>
            </p:nvSpPr>
            <p:spPr>
              <a:xfrm>
                <a:off x="6300192" y="3284984"/>
                <a:ext cx="432048" cy="4320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97" name="グループ化 79"/>
              <p:cNvGrpSpPr/>
              <p:nvPr/>
            </p:nvGrpSpPr>
            <p:grpSpPr>
              <a:xfrm rot="14201964">
                <a:off x="6251267" y="3399373"/>
                <a:ext cx="540103" cy="174346"/>
                <a:chOff x="2915816" y="4797152"/>
                <a:chExt cx="446146" cy="144016"/>
              </a:xfrm>
            </p:grpSpPr>
            <p:cxnSp>
              <p:nvCxnSpPr>
                <p:cNvPr id="100" name="直線コネクタ 99"/>
                <p:cNvCxnSpPr>
                  <a:stCxn id="102" idx="6"/>
                </p:cNvCxnSpPr>
                <p:nvPr/>
              </p:nvCxnSpPr>
              <p:spPr>
                <a:xfrm flipH="1">
                  <a:off x="3039831" y="4869160"/>
                  <a:ext cx="322131" cy="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円/楕円 100"/>
                <p:cNvSpPr/>
                <p:nvPr/>
              </p:nvSpPr>
              <p:spPr>
                <a:xfrm>
                  <a:off x="2915816" y="4797152"/>
                  <a:ext cx="144016" cy="14401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円/楕円 101"/>
                <p:cNvSpPr/>
                <p:nvPr/>
              </p:nvSpPr>
              <p:spPr>
                <a:xfrm>
                  <a:off x="3217946" y="479715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8" name="二等辺三角形 97"/>
              <p:cNvSpPr/>
              <p:nvPr/>
            </p:nvSpPr>
            <p:spPr>
              <a:xfrm rot="20167954">
                <a:off x="6669857" y="3385199"/>
                <a:ext cx="87582" cy="64430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二等辺三角形 98"/>
              <p:cNvSpPr/>
              <p:nvPr/>
            </p:nvSpPr>
            <p:spPr>
              <a:xfrm rot="8408523" flipH="1">
                <a:off x="6297001" y="3586468"/>
                <a:ext cx="95314" cy="82167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3" name="図形グループ 102"/>
            <p:cNvGrpSpPr/>
            <p:nvPr/>
          </p:nvGrpSpPr>
          <p:grpSpPr>
            <a:xfrm>
              <a:off x="2987824" y="4077072"/>
              <a:ext cx="460438" cy="540103"/>
              <a:chOff x="6297001" y="3216494"/>
              <a:chExt cx="460438" cy="540103"/>
            </a:xfrm>
          </p:grpSpPr>
          <p:sp>
            <p:nvSpPr>
              <p:cNvPr id="104" name="円/楕円 103"/>
              <p:cNvSpPr/>
              <p:nvPr/>
            </p:nvSpPr>
            <p:spPr>
              <a:xfrm>
                <a:off x="6300192" y="3284984"/>
                <a:ext cx="432048" cy="4320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05" name="グループ化 79"/>
              <p:cNvGrpSpPr/>
              <p:nvPr/>
            </p:nvGrpSpPr>
            <p:grpSpPr>
              <a:xfrm rot="14201964">
                <a:off x="6251267" y="3399373"/>
                <a:ext cx="540103" cy="174346"/>
                <a:chOff x="2915816" y="4797152"/>
                <a:chExt cx="446146" cy="144016"/>
              </a:xfrm>
            </p:grpSpPr>
            <p:cxnSp>
              <p:nvCxnSpPr>
                <p:cNvPr id="108" name="直線コネクタ 107"/>
                <p:cNvCxnSpPr>
                  <a:stCxn id="110" idx="6"/>
                </p:cNvCxnSpPr>
                <p:nvPr/>
              </p:nvCxnSpPr>
              <p:spPr>
                <a:xfrm flipH="1">
                  <a:off x="3039831" y="4869160"/>
                  <a:ext cx="322131" cy="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円/楕円 108"/>
                <p:cNvSpPr/>
                <p:nvPr/>
              </p:nvSpPr>
              <p:spPr>
                <a:xfrm>
                  <a:off x="2915816" y="4797152"/>
                  <a:ext cx="144016" cy="14401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円/楕円 109"/>
                <p:cNvSpPr/>
                <p:nvPr/>
              </p:nvSpPr>
              <p:spPr>
                <a:xfrm>
                  <a:off x="3217946" y="479715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06" name="二等辺三角形 105"/>
              <p:cNvSpPr/>
              <p:nvPr/>
            </p:nvSpPr>
            <p:spPr>
              <a:xfrm rot="20167954">
                <a:off x="6669857" y="3385199"/>
                <a:ext cx="87582" cy="64430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二等辺三角形 106"/>
              <p:cNvSpPr/>
              <p:nvPr/>
            </p:nvSpPr>
            <p:spPr>
              <a:xfrm rot="8408523" flipH="1">
                <a:off x="6297001" y="3586468"/>
                <a:ext cx="95314" cy="82167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1" name="図形グループ 110"/>
            <p:cNvGrpSpPr/>
            <p:nvPr/>
          </p:nvGrpSpPr>
          <p:grpSpPr>
            <a:xfrm>
              <a:off x="1547664" y="4149080"/>
              <a:ext cx="460438" cy="540103"/>
              <a:chOff x="6297001" y="3216494"/>
              <a:chExt cx="460438" cy="540103"/>
            </a:xfrm>
          </p:grpSpPr>
          <p:sp>
            <p:nvSpPr>
              <p:cNvPr id="112" name="円/楕円 111"/>
              <p:cNvSpPr/>
              <p:nvPr/>
            </p:nvSpPr>
            <p:spPr>
              <a:xfrm>
                <a:off x="6300192" y="3284984"/>
                <a:ext cx="432048" cy="4320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13" name="グループ化 79"/>
              <p:cNvGrpSpPr/>
              <p:nvPr/>
            </p:nvGrpSpPr>
            <p:grpSpPr>
              <a:xfrm rot="14201964">
                <a:off x="6251267" y="3399373"/>
                <a:ext cx="540103" cy="174346"/>
                <a:chOff x="2915816" y="4797152"/>
                <a:chExt cx="446146" cy="144016"/>
              </a:xfrm>
            </p:grpSpPr>
            <p:cxnSp>
              <p:nvCxnSpPr>
                <p:cNvPr id="116" name="直線コネクタ 115"/>
                <p:cNvCxnSpPr>
                  <a:stCxn id="118" idx="6"/>
                </p:cNvCxnSpPr>
                <p:nvPr/>
              </p:nvCxnSpPr>
              <p:spPr>
                <a:xfrm flipH="1">
                  <a:off x="3039831" y="4869160"/>
                  <a:ext cx="322131" cy="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円/楕円 116"/>
                <p:cNvSpPr/>
                <p:nvPr/>
              </p:nvSpPr>
              <p:spPr>
                <a:xfrm>
                  <a:off x="2915816" y="4797152"/>
                  <a:ext cx="144016" cy="14401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" name="円/楕円 117"/>
                <p:cNvSpPr/>
                <p:nvPr/>
              </p:nvSpPr>
              <p:spPr>
                <a:xfrm>
                  <a:off x="3217946" y="479715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14" name="二等辺三角形 113"/>
              <p:cNvSpPr/>
              <p:nvPr/>
            </p:nvSpPr>
            <p:spPr>
              <a:xfrm rot="20167954">
                <a:off x="6669857" y="3385199"/>
                <a:ext cx="87582" cy="64430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二等辺三角形 114"/>
              <p:cNvSpPr/>
              <p:nvPr/>
            </p:nvSpPr>
            <p:spPr>
              <a:xfrm rot="8408523" flipH="1">
                <a:off x="6297001" y="3586468"/>
                <a:ext cx="95314" cy="82167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122" name="図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72816"/>
            <a:ext cx="5616613" cy="468052"/>
          </a:xfrm>
          <a:prstGeom prst="rect">
            <a:avLst/>
          </a:prstGeom>
        </p:spPr>
      </p:pic>
      <p:cxnSp>
        <p:nvCxnSpPr>
          <p:cNvPr id="124" name="直線矢印コネクタ 123"/>
          <p:cNvCxnSpPr/>
          <p:nvPr/>
        </p:nvCxnSpPr>
        <p:spPr>
          <a:xfrm flipV="1">
            <a:off x="1763688" y="2276872"/>
            <a:ext cx="0" cy="12961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/>
          <p:cNvCxnSpPr/>
          <p:nvPr/>
        </p:nvCxnSpPr>
        <p:spPr>
          <a:xfrm>
            <a:off x="1763688" y="3581400"/>
            <a:ext cx="22322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/>
          <p:nvPr/>
        </p:nvCxnSpPr>
        <p:spPr>
          <a:xfrm>
            <a:off x="1763688" y="2793139"/>
            <a:ext cx="208823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0" name="図 12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211606" cy="143892"/>
          </a:xfrm>
          <a:prstGeom prst="rect">
            <a:avLst/>
          </a:prstGeom>
        </p:spPr>
      </p:pic>
      <p:pic>
        <p:nvPicPr>
          <p:cNvPr id="131" name="図 13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01008"/>
            <a:ext cx="155537" cy="216024"/>
          </a:xfrm>
          <a:prstGeom prst="rect">
            <a:avLst/>
          </a:prstGeom>
        </p:spPr>
      </p:pic>
      <p:sp>
        <p:nvSpPr>
          <p:cNvPr id="135" name="テキスト ボックス 134"/>
          <p:cNvSpPr txBox="1"/>
          <p:nvPr/>
        </p:nvSpPr>
        <p:spPr>
          <a:xfrm>
            <a:off x="6191672" y="306896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solidFill>
                  <a:srgbClr val="008000"/>
                </a:solidFill>
              </a:rPr>
              <a:t>Kruczenski</a:t>
            </a:r>
            <a:r>
              <a:rPr kumimoji="1" lang="en-US" altLang="ja-JP" sz="1200" dirty="0" smtClean="0">
                <a:solidFill>
                  <a:srgbClr val="008000"/>
                </a:solidFill>
              </a:rPr>
              <a:t>, </a:t>
            </a:r>
            <a:r>
              <a:rPr kumimoji="1" lang="en-US" altLang="ja-JP" sz="1200" dirty="0" err="1" smtClean="0">
                <a:solidFill>
                  <a:srgbClr val="008000"/>
                </a:solidFill>
              </a:rPr>
              <a:t>Mateos</a:t>
            </a:r>
            <a:r>
              <a:rPr kumimoji="1" lang="en-US" altLang="ja-JP" sz="1200" dirty="0" smtClean="0">
                <a:solidFill>
                  <a:srgbClr val="008000"/>
                </a:solidFill>
              </a:rPr>
              <a:t>, Myers, Winters, 03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4499992" y="227687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In linear level,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n</a:t>
            </a:r>
            <a:r>
              <a:rPr lang="en-US" altLang="ja-JP" dirty="0" smtClean="0">
                <a:solidFill>
                  <a:srgbClr val="FF0000"/>
                </a:solidFill>
              </a:rPr>
              <a:t>ormal modes of gauge field on D-</a:t>
            </a:r>
            <a:r>
              <a:rPr lang="en-US" altLang="ja-JP" dirty="0" err="1" smtClean="0">
                <a:solidFill>
                  <a:srgbClr val="FF0000"/>
                </a:solidFill>
              </a:rPr>
              <a:t>brane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have been found in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37" name="図 13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27503"/>
            <a:ext cx="774730" cy="125433"/>
          </a:xfrm>
          <a:prstGeom prst="rect">
            <a:avLst/>
          </a:prstGeom>
        </p:spPr>
      </p:pic>
      <p:pic>
        <p:nvPicPr>
          <p:cNvPr id="141" name="図 14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56992"/>
            <a:ext cx="2195736" cy="283931"/>
          </a:xfrm>
          <a:prstGeom prst="rect">
            <a:avLst/>
          </a:prstGeom>
        </p:spPr>
      </p:pic>
      <p:pic>
        <p:nvPicPr>
          <p:cNvPr id="142" name="図 14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293410" cy="198034"/>
          </a:xfrm>
          <a:prstGeom prst="rect">
            <a:avLst/>
          </a:prstGeom>
        </p:spPr>
      </p:pic>
      <p:sp>
        <p:nvSpPr>
          <p:cNvPr id="143" name="テキスト ボックス 142"/>
          <p:cNvSpPr txBox="1"/>
          <p:nvPr/>
        </p:nvSpPr>
        <p:spPr>
          <a:xfrm>
            <a:off x="5364088" y="5373216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</a:rPr>
              <a:t>C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ondensation of vector mesons?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grpSp>
        <p:nvGrpSpPr>
          <p:cNvPr id="152" name="図形グループ 151"/>
          <p:cNvGrpSpPr/>
          <p:nvPr/>
        </p:nvGrpSpPr>
        <p:grpSpPr>
          <a:xfrm>
            <a:off x="1782855" y="2636912"/>
            <a:ext cx="2717137" cy="214955"/>
            <a:chOff x="1782855" y="2636912"/>
            <a:chExt cx="2717137" cy="214955"/>
          </a:xfrm>
        </p:grpSpPr>
        <p:cxnSp>
          <p:nvCxnSpPr>
            <p:cNvPr id="139" name="直線矢印コネクタ 138"/>
            <p:cNvCxnSpPr/>
            <p:nvPr/>
          </p:nvCxnSpPr>
          <p:spPr>
            <a:xfrm flipH="1">
              <a:off x="3851920" y="2636912"/>
              <a:ext cx="648072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フリーフォーム 143"/>
            <p:cNvSpPr/>
            <p:nvPr/>
          </p:nvSpPr>
          <p:spPr>
            <a:xfrm>
              <a:off x="1782855" y="2708920"/>
              <a:ext cx="2082032" cy="142947"/>
            </a:xfrm>
            <a:custGeom>
              <a:avLst/>
              <a:gdLst>
                <a:gd name="connsiteX0" fmla="*/ 0 w 2082032"/>
                <a:gd name="connsiteY0" fmla="*/ 6105 h 185022"/>
                <a:gd name="connsiteX1" fmla="*/ 122113 w 2082032"/>
                <a:gd name="connsiteY1" fmla="*/ 12210 h 185022"/>
                <a:gd name="connsiteX2" fmla="*/ 299178 w 2082032"/>
                <a:gd name="connsiteY2" fmla="*/ 116004 h 185022"/>
                <a:gd name="connsiteX3" fmla="*/ 512876 w 2082032"/>
                <a:gd name="connsiteY3" fmla="*/ 183164 h 185022"/>
                <a:gd name="connsiteX4" fmla="*/ 824265 w 2082032"/>
                <a:gd name="connsiteY4" fmla="*/ 42738 h 185022"/>
                <a:gd name="connsiteX5" fmla="*/ 1123443 w 2082032"/>
                <a:gd name="connsiteY5" fmla="*/ 177059 h 185022"/>
                <a:gd name="connsiteX6" fmla="*/ 1404303 w 2082032"/>
                <a:gd name="connsiteY6" fmla="*/ 54949 h 185022"/>
                <a:gd name="connsiteX7" fmla="*/ 1666847 w 2082032"/>
                <a:gd name="connsiteY7" fmla="*/ 177059 h 185022"/>
                <a:gd name="connsiteX8" fmla="*/ 1935496 w 2082032"/>
                <a:gd name="connsiteY8" fmla="*/ 12210 h 185022"/>
                <a:gd name="connsiteX9" fmla="*/ 2082032 w 2082032"/>
                <a:gd name="connsiteY9" fmla="*/ 48843 h 18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2032" h="185022">
                  <a:moveTo>
                    <a:pt x="0" y="6105"/>
                  </a:moveTo>
                  <a:cubicBezTo>
                    <a:pt x="36125" y="-1"/>
                    <a:pt x="72250" y="-6106"/>
                    <a:pt x="122113" y="12210"/>
                  </a:cubicBezTo>
                  <a:cubicBezTo>
                    <a:pt x="171976" y="30526"/>
                    <a:pt x="234051" y="87512"/>
                    <a:pt x="299178" y="116004"/>
                  </a:cubicBezTo>
                  <a:cubicBezTo>
                    <a:pt x="364305" y="144496"/>
                    <a:pt x="425362" y="195375"/>
                    <a:pt x="512876" y="183164"/>
                  </a:cubicBezTo>
                  <a:cubicBezTo>
                    <a:pt x="600390" y="170953"/>
                    <a:pt x="722504" y="43755"/>
                    <a:pt x="824265" y="42738"/>
                  </a:cubicBezTo>
                  <a:cubicBezTo>
                    <a:pt x="926026" y="41721"/>
                    <a:pt x="1026770" y="175024"/>
                    <a:pt x="1123443" y="177059"/>
                  </a:cubicBezTo>
                  <a:cubicBezTo>
                    <a:pt x="1220116" y="179094"/>
                    <a:pt x="1313736" y="54949"/>
                    <a:pt x="1404303" y="54949"/>
                  </a:cubicBezTo>
                  <a:cubicBezTo>
                    <a:pt x="1494870" y="54949"/>
                    <a:pt x="1578315" y="184182"/>
                    <a:pt x="1666847" y="177059"/>
                  </a:cubicBezTo>
                  <a:cubicBezTo>
                    <a:pt x="1755379" y="169936"/>
                    <a:pt x="1866299" y="33579"/>
                    <a:pt x="1935496" y="12210"/>
                  </a:cubicBezTo>
                  <a:cubicBezTo>
                    <a:pt x="2004693" y="-9159"/>
                    <a:pt x="2082032" y="48843"/>
                    <a:pt x="2082032" y="48843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6" name="テキスト ボックス 145"/>
          <p:cNvSpPr txBox="1"/>
          <p:nvPr/>
        </p:nvSpPr>
        <p:spPr>
          <a:xfrm>
            <a:off x="1187624" y="4047455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E=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0-but-J≠0</a:t>
            </a:r>
            <a:r>
              <a:rPr lang="en-US" altLang="ja-JP" sz="2400" dirty="0" smtClean="0">
                <a:solidFill>
                  <a:srgbClr val="0000FF"/>
                </a:solidFill>
              </a:rPr>
              <a:t> phase is just a its 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nonliear</a:t>
            </a:r>
            <a:r>
              <a:rPr lang="en-US" altLang="ja-JP" sz="2400" dirty="0" smtClean="0">
                <a:solidFill>
                  <a:srgbClr val="0000FF"/>
                </a:solidFill>
              </a:rPr>
              <a:t> extension. 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grpSp>
        <p:nvGrpSpPr>
          <p:cNvPr id="153" name="図形グループ 152"/>
          <p:cNvGrpSpPr/>
          <p:nvPr/>
        </p:nvGrpSpPr>
        <p:grpSpPr>
          <a:xfrm>
            <a:off x="1763688" y="2420888"/>
            <a:ext cx="2082032" cy="1584176"/>
            <a:chOff x="1763688" y="2420888"/>
            <a:chExt cx="2082032" cy="1584176"/>
          </a:xfrm>
        </p:grpSpPr>
        <p:sp>
          <p:nvSpPr>
            <p:cNvPr id="147" name="フリーフォーム 146"/>
            <p:cNvSpPr/>
            <p:nvPr/>
          </p:nvSpPr>
          <p:spPr>
            <a:xfrm>
              <a:off x="1763688" y="2420888"/>
              <a:ext cx="2082032" cy="648072"/>
            </a:xfrm>
            <a:custGeom>
              <a:avLst/>
              <a:gdLst>
                <a:gd name="connsiteX0" fmla="*/ 0 w 2082032"/>
                <a:gd name="connsiteY0" fmla="*/ 6105 h 185022"/>
                <a:gd name="connsiteX1" fmla="*/ 122113 w 2082032"/>
                <a:gd name="connsiteY1" fmla="*/ 12210 h 185022"/>
                <a:gd name="connsiteX2" fmla="*/ 299178 w 2082032"/>
                <a:gd name="connsiteY2" fmla="*/ 116004 h 185022"/>
                <a:gd name="connsiteX3" fmla="*/ 512876 w 2082032"/>
                <a:gd name="connsiteY3" fmla="*/ 183164 h 185022"/>
                <a:gd name="connsiteX4" fmla="*/ 824265 w 2082032"/>
                <a:gd name="connsiteY4" fmla="*/ 42738 h 185022"/>
                <a:gd name="connsiteX5" fmla="*/ 1123443 w 2082032"/>
                <a:gd name="connsiteY5" fmla="*/ 177059 h 185022"/>
                <a:gd name="connsiteX6" fmla="*/ 1404303 w 2082032"/>
                <a:gd name="connsiteY6" fmla="*/ 54949 h 185022"/>
                <a:gd name="connsiteX7" fmla="*/ 1666847 w 2082032"/>
                <a:gd name="connsiteY7" fmla="*/ 177059 h 185022"/>
                <a:gd name="connsiteX8" fmla="*/ 1935496 w 2082032"/>
                <a:gd name="connsiteY8" fmla="*/ 12210 h 185022"/>
                <a:gd name="connsiteX9" fmla="*/ 2082032 w 2082032"/>
                <a:gd name="connsiteY9" fmla="*/ 48843 h 18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2032" h="185022">
                  <a:moveTo>
                    <a:pt x="0" y="6105"/>
                  </a:moveTo>
                  <a:cubicBezTo>
                    <a:pt x="36125" y="-1"/>
                    <a:pt x="72250" y="-6106"/>
                    <a:pt x="122113" y="12210"/>
                  </a:cubicBezTo>
                  <a:cubicBezTo>
                    <a:pt x="171976" y="30526"/>
                    <a:pt x="234051" y="87512"/>
                    <a:pt x="299178" y="116004"/>
                  </a:cubicBezTo>
                  <a:cubicBezTo>
                    <a:pt x="364305" y="144496"/>
                    <a:pt x="425362" y="195375"/>
                    <a:pt x="512876" y="183164"/>
                  </a:cubicBezTo>
                  <a:cubicBezTo>
                    <a:pt x="600390" y="170953"/>
                    <a:pt x="722504" y="43755"/>
                    <a:pt x="824265" y="42738"/>
                  </a:cubicBezTo>
                  <a:cubicBezTo>
                    <a:pt x="926026" y="41721"/>
                    <a:pt x="1026770" y="175024"/>
                    <a:pt x="1123443" y="177059"/>
                  </a:cubicBezTo>
                  <a:cubicBezTo>
                    <a:pt x="1220116" y="179094"/>
                    <a:pt x="1313736" y="54949"/>
                    <a:pt x="1404303" y="54949"/>
                  </a:cubicBezTo>
                  <a:cubicBezTo>
                    <a:pt x="1494870" y="54949"/>
                    <a:pt x="1578315" y="184182"/>
                    <a:pt x="1666847" y="177059"/>
                  </a:cubicBezTo>
                  <a:cubicBezTo>
                    <a:pt x="1755379" y="169936"/>
                    <a:pt x="1866299" y="33579"/>
                    <a:pt x="1935496" y="12210"/>
                  </a:cubicBezTo>
                  <a:cubicBezTo>
                    <a:pt x="2004693" y="-9159"/>
                    <a:pt x="2082032" y="48843"/>
                    <a:pt x="2082032" y="48843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9" name="直線矢印コネクタ 148"/>
            <p:cNvCxnSpPr/>
            <p:nvPr/>
          </p:nvCxnSpPr>
          <p:spPr>
            <a:xfrm flipV="1">
              <a:off x="2051720" y="3140968"/>
              <a:ext cx="144016" cy="864096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テキスト ボックス 153"/>
          <p:cNvSpPr txBox="1"/>
          <p:nvPr/>
        </p:nvSpPr>
        <p:spPr>
          <a:xfrm>
            <a:off x="4499992" y="364502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They are identified as vector mesons.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5" name="右矢印 154"/>
          <p:cNvSpPr/>
          <p:nvPr/>
        </p:nvSpPr>
        <p:spPr>
          <a:xfrm>
            <a:off x="1331640" y="5661248"/>
            <a:ext cx="10801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22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図形グループ 9"/>
          <p:cNvGrpSpPr/>
          <p:nvPr/>
        </p:nvGrpSpPr>
        <p:grpSpPr>
          <a:xfrm>
            <a:off x="7380312" y="1628800"/>
            <a:ext cx="1480601" cy="1368152"/>
            <a:chOff x="0" y="3691974"/>
            <a:chExt cx="2676614" cy="2473330"/>
          </a:xfrm>
        </p:grpSpPr>
        <p:pic>
          <p:nvPicPr>
            <p:cNvPr id="8" name="図 7" descr="massivecone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65104"/>
              <a:ext cx="2570211" cy="180020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311194">
              <a:off x="2057512" y="3691974"/>
              <a:ext cx="619102" cy="928653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31840" y="5877272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Experiment? </a:t>
            </a:r>
          </a:p>
          <a:p>
            <a:r>
              <a:rPr lang="en-US" altLang="ja-JP" dirty="0" smtClean="0"/>
              <a:t>Stability of vector meson condensation?</a:t>
            </a:r>
          </a:p>
          <a:p>
            <a:r>
              <a:rPr kumimoji="1" lang="en-US" altLang="ja-JP" dirty="0" smtClean="0"/>
              <a:t>Implication to </a:t>
            </a:r>
            <a:r>
              <a:rPr kumimoji="1" lang="en-US" altLang="ja-JP" dirty="0" err="1" smtClean="0"/>
              <a:t>QCD</a:t>
            </a:r>
            <a:r>
              <a:rPr kumimoji="1" lang="en-US" altLang="ja-JP" dirty="0" smtClean="0"/>
              <a:t>?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07490" y="1988840"/>
            <a:ext cx="7048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solidFill>
                  <a:srgbClr val="FF0000"/>
                </a:solidFill>
              </a:rPr>
              <a:t>Floquet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states of (3+1)D gapped Dirac electrons </a:t>
            </a:r>
          </a:p>
          <a:p>
            <a:r>
              <a:rPr lang="en-US" altLang="ja-JP" sz="2400" dirty="0" smtClean="0"/>
              <a:t>were studied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using 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AdS</a:t>
            </a:r>
            <a:r>
              <a:rPr lang="en-US" altLang="ja-JP" sz="2400" dirty="0" smtClean="0">
                <a:solidFill>
                  <a:srgbClr val="0000FF"/>
                </a:solidFill>
              </a:rPr>
              <a:t>/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CFT</a:t>
            </a:r>
            <a:r>
              <a:rPr lang="en-US" altLang="ja-JP" sz="2400" dirty="0" smtClean="0">
                <a:solidFill>
                  <a:srgbClr val="FF0000"/>
                </a:solidFill>
              </a:rPr>
              <a:t>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306896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Phase diagram is “lobe-shaped”.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2996952"/>
            <a:ext cx="2181538" cy="138294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43608" y="3501008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Insulator-conductor transition </a:t>
            </a:r>
          </a:p>
          <a:p>
            <a:r>
              <a:rPr kumimoji="1" lang="en-US" altLang="ja-JP" dirty="0" smtClean="0"/>
              <a:t>by weak electric field for a fine-tuned frequency.</a:t>
            </a:r>
            <a:endParaRPr kumimoji="1" lang="ja-JP" altLang="en-US" dirty="0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5436096" y="4509120"/>
            <a:ext cx="2084339" cy="1512167"/>
            <a:chOff x="5220072" y="2276872"/>
            <a:chExt cx="3672408" cy="2664295"/>
          </a:xfrm>
        </p:grpSpPr>
        <p:pic>
          <p:nvPicPr>
            <p:cNvPr id="13" name="図 12" descr="E_vs_J_fixed_Omega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2276872"/>
              <a:ext cx="3600400" cy="2520280"/>
            </a:xfrm>
            <a:prstGeom prst="rect">
              <a:avLst/>
            </a:prstGeom>
          </p:spPr>
        </p:pic>
        <p:pic>
          <p:nvPicPr>
            <p:cNvPr id="14" name="図 1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004" y="4581128"/>
              <a:ext cx="790332" cy="360039"/>
            </a:xfrm>
            <a:prstGeom prst="rect">
              <a:avLst/>
            </a:prstGeom>
          </p:spPr>
        </p:pic>
        <p:pic>
          <p:nvPicPr>
            <p:cNvPr id="15" name="図 1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024284" y="3192740"/>
              <a:ext cx="773829" cy="382253"/>
            </a:xfrm>
            <a:prstGeom prst="rect">
              <a:avLst/>
            </a:prstGeom>
          </p:spPr>
        </p:pic>
      </p:grpSp>
      <p:sp>
        <p:nvSpPr>
          <p:cNvPr id="16" name="テキスト ボックス 15"/>
          <p:cNvSpPr txBox="1"/>
          <p:nvPr/>
        </p:nvSpPr>
        <p:spPr>
          <a:xfrm>
            <a:off x="395536" y="472514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Existence of E=</a:t>
            </a:r>
            <a:r>
              <a:rPr kumimoji="1" lang="en-US" altLang="ja-JP" sz="2400" dirty="0" err="1" smtClean="0">
                <a:solidFill>
                  <a:srgbClr val="0000FF"/>
                </a:solidFill>
              </a:rPr>
              <a:t>0-but-J≠0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phase.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15616" y="515719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Vector meson condensation?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71600" y="6021288"/>
            <a:ext cx="19442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Future directions: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538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06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c</a:t>
            </a:r>
            <a:endParaRPr kumimoji="1" lang="ja-JP" altLang="en-US" dirty="0"/>
          </a:p>
        </p:txBody>
      </p:sp>
      <p:pic>
        <p:nvPicPr>
          <p:cNvPr id="4" name="図 3" descr="quark_conden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16832"/>
            <a:ext cx="6084168" cy="42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q</a:t>
            </a:r>
            <a:endParaRPr kumimoji="1" lang="ja-JP" altLang="en-US" dirty="0"/>
          </a:p>
        </p:txBody>
      </p:sp>
      <p:pic>
        <p:nvPicPr>
          <p:cNvPr id="3" name="図 2" descr="E_vs_Joule_fixed_Omeg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5580112" cy="39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2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Floquet</a:t>
            </a:r>
            <a:r>
              <a:rPr kumimoji="1" lang="en-US" altLang="ja-JP" dirty="0" smtClean="0"/>
              <a:t> = Time periodic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772816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smtClean="0"/>
              <a:t>   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Floquet</a:t>
            </a:r>
            <a:r>
              <a:rPr lang="en-US" altLang="en-US" sz="3200" dirty="0" smtClean="0">
                <a:solidFill>
                  <a:srgbClr val="0000FF"/>
                </a:solidFill>
              </a:rPr>
              <a:t> state</a:t>
            </a:r>
          </a:p>
          <a:p>
            <a:r>
              <a:rPr lang="en-US" altLang="en-US" sz="3200" dirty="0" smtClean="0"/>
              <a:t>= 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en-US" sz="3200" dirty="0" smtClean="0">
                <a:solidFill>
                  <a:srgbClr val="FF0000"/>
                </a:solidFill>
              </a:rPr>
              <a:t>Stationary </a:t>
            </a:r>
            <a:r>
              <a:rPr lang="en-US" altLang="en-US" sz="3200" dirty="0">
                <a:solidFill>
                  <a:srgbClr val="FF0000"/>
                </a:solidFill>
              </a:rPr>
              <a:t>non-</a:t>
            </a:r>
            <a:r>
              <a:rPr lang="en-US" altLang="en-US" sz="3200" dirty="0" smtClean="0">
                <a:solidFill>
                  <a:srgbClr val="FF0000"/>
                </a:solidFill>
              </a:rPr>
              <a:t>equilibrium state in</a:t>
            </a:r>
          </a:p>
          <a:p>
            <a:r>
              <a:rPr lang="en-US" altLang="en-US" sz="3200" dirty="0" smtClean="0">
                <a:solidFill>
                  <a:srgbClr val="FF0000"/>
                </a:solidFill>
              </a:rPr>
              <a:t>    periodic driving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47664" y="341970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Classical example: </a:t>
            </a:r>
            <a:r>
              <a:rPr lang="en-US" altLang="ja-JP" dirty="0" err="1" smtClean="0"/>
              <a:t>Kapitza’s</a:t>
            </a:r>
            <a:r>
              <a:rPr lang="en-US" altLang="ja-JP" dirty="0" smtClean="0"/>
              <a:t> </a:t>
            </a:r>
            <a:r>
              <a:rPr lang="en-US" altLang="ja-JP" dirty="0"/>
              <a:t>inverted pendulum </a:t>
            </a:r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711189"/>
            <a:ext cx="2540496" cy="382107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 flipH="1" flipV="1">
            <a:off x="1380488" y="3933056"/>
            <a:ext cx="648072" cy="86409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/>
        </p:nvSpPr>
        <p:spPr>
          <a:xfrm>
            <a:off x="1259632" y="3807355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2028560" y="4005064"/>
            <a:ext cx="0" cy="151216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14" y="4310236"/>
            <a:ext cx="117857" cy="198884"/>
          </a:xfrm>
          <a:prstGeom prst="rect">
            <a:avLst/>
          </a:prstGeom>
        </p:spPr>
      </p:pic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26778"/>
            <a:ext cx="144016" cy="163654"/>
          </a:xfrm>
          <a:prstGeom prst="rect">
            <a:avLst/>
          </a:prstGeom>
        </p:spPr>
      </p:pic>
      <p:sp>
        <p:nvSpPr>
          <p:cNvPr id="16" name="上下矢印 15"/>
          <p:cNvSpPr/>
          <p:nvPr/>
        </p:nvSpPr>
        <p:spPr>
          <a:xfrm>
            <a:off x="2123728" y="4653136"/>
            <a:ext cx="86085" cy="21602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581128"/>
            <a:ext cx="157178" cy="22703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2123728" y="4869160"/>
            <a:ext cx="1656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vibrating base</a:t>
            </a:r>
            <a:endParaRPr lang="en-US" altLang="ja-JP" sz="1600" dirty="0" smtClean="0">
              <a:solidFill>
                <a:srgbClr val="FF0000"/>
              </a:solidFill>
            </a:endParaRPr>
          </a:p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frequency: </a:t>
            </a:r>
          </a:p>
        </p:txBody>
      </p:sp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229200"/>
            <a:ext cx="186213" cy="143892"/>
          </a:xfrm>
          <a:prstGeom prst="rect">
            <a:avLst/>
          </a:prstGeom>
        </p:spPr>
      </p:pic>
      <p:sp>
        <p:nvSpPr>
          <p:cNvPr id="20" name="下矢印 19"/>
          <p:cNvSpPr/>
          <p:nvPr/>
        </p:nvSpPr>
        <p:spPr>
          <a:xfrm>
            <a:off x="1619672" y="5013176"/>
            <a:ext cx="216024" cy="28803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085184"/>
            <a:ext cx="130584" cy="174112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043608" y="6237312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Periodic external driving can induce new stable states.</a:t>
            </a:r>
            <a:endParaRPr lang="en-US" altLang="ja-JP" sz="2400" dirty="0">
              <a:solidFill>
                <a:srgbClr val="0000FF"/>
              </a:solidFill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395536" y="6381328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804248" y="342900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8000"/>
                </a:solidFill>
              </a:rPr>
              <a:t>Taken from </a:t>
            </a:r>
            <a:r>
              <a:rPr lang="en-US" altLang="ja-JP" sz="1200" dirty="0" err="1" smtClean="0">
                <a:solidFill>
                  <a:srgbClr val="008000"/>
                </a:solidFill>
              </a:rPr>
              <a:t>Youtube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pic>
        <p:nvPicPr>
          <p:cNvPr id="26" name="Stabilization of  an inverted pendulum under high-frequency excitation (Kapitza pendulu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1960" y="3823765"/>
            <a:ext cx="3826916" cy="23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6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Importance of </a:t>
            </a:r>
            <a:r>
              <a:rPr kumimoji="1" lang="en-US" altLang="ja-JP" dirty="0" err="1" smtClean="0"/>
              <a:t>Floquet</a:t>
            </a:r>
            <a:r>
              <a:rPr kumimoji="1" lang="en-US" altLang="ja-JP" dirty="0" smtClean="0"/>
              <a:t> states in condensed matter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465313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Enhancement of superconductor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99592" y="1988840"/>
            <a:ext cx="73448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Creating materials on demand by laser. 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33569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0000FF"/>
                </a:solidFill>
              </a:rPr>
              <a:t>Floquet</a:t>
            </a:r>
            <a:r>
              <a:rPr lang="en-US" altLang="ja-JP" dirty="0" smtClean="0">
                <a:solidFill>
                  <a:srgbClr val="0000FF"/>
                </a:solidFill>
              </a:rPr>
              <a:t> topological insulator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28529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Example: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83768" y="37170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solidFill>
                  <a:srgbClr val="008000"/>
                </a:solidFill>
              </a:rPr>
              <a:t>Oka&amp;Aoki</a:t>
            </a:r>
            <a:r>
              <a:rPr kumimoji="1" lang="en-US" altLang="ja-JP" sz="1200" dirty="0" smtClean="0">
                <a:solidFill>
                  <a:srgbClr val="008000"/>
                </a:solidFill>
              </a:rPr>
              <a:t>, 09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1115616" y="5157192"/>
            <a:ext cx="1704888" cy="1512456"/>
            <a:chOff x="755556" y="2233040"/>
            <a:chExt cx="3001032" cy="2662304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556" y="2420888"/>
              <a:ext cx="2016224" cy="2474456"/>
            </a:xfrm>
            <a:prstGeom prst="rect">
              <a:avLst/>
            </a:prstGeom>
          </p:spPr>
        </p:pic>
        <p:sp>
          <p:nvSpPr>
            <p:cNvPr id="10" name="フリーフォーム 9"/>
            <p:cNvSpPr/>
            <p:nvPr/>
          </p:nvSpPr>
          <p:spPr>
            <a:xfrm rot="8631799" flipV="1">
              <a:off x="2579078" y="2314967"/>
              <a:ext cx="1177510" cy="219037"/>
            </a:xfrm>
            <a:custGeom>
              <a:avLst/>
              <a:gdLst>
                <a:gd name="connsiteX0" fmla="*/ 0 w 1758432"/>
                <a:gd name="connsiteY0" fmla="*/ 134360 h 189313"/>
                <a:gd name="connsiteX1" fmla="*/ 128219 w 1758432"/>
                <a:gd name="connsiteY1" fmla="*/ 6144 h 189313"/>
                <a:gd name="connsiteX2" fmla="*/ 372445 w 1758432"/>
                <a:gd name="connsiteY2" fmla="*/ 189309 h 189313"/>
                <a:gd name="connsiteX3" fmla="*/ 555615 w 1758432"/>
                <a:gd name="connsiteY3" fmla="*/ 39 h 189313"/>
                <a:gd name="connsiteX4" fmla="*/ 720468 w 1758432"/>
                <a:gd name="connsiteY4" fmla="*/ 170993 h 189313"/>
                <a:gd name="connsiteX5" fmla="*/ 903638 w 1758432"/>
                <a:gd name="connsiteY5" fmla="*/ 39 h 189313"/>
                <a:gd name="connsiteX6" fmla="*/ 1044069 w 1758432"/>
                <a:gd name="connsiteY6" fmla="*/ 158782 h 189313"/>
                <a:gd name="connsiteX7" fmla="*/ 1184499 w 1758432"/>
                <a:gd name="connsiteY7" fmla="*/ 12250 h 189313"/>
                <a:gd name="connsiteX8" fmla="*/ 1349352 w 1758432"/>
                <a:gd name="connsiteY8" fmla="*/ 152676 h 189313"/>
                <a:gd name="connsiteX9" fmla="*/ 1526417 w 1758432"/>
                <a:gd name="connsiteY9" fmla="*/ 12250 h 189313"/>
                <a:gd name="connsiteX10" fmla="*/ 1605790 w 1758432"/>
                <a:gd name="connsiteY10" fmla="*/ 97727 h 189313"/>
                <a:gd name="connsiteX11" fmla="*/ 1758432 w 1758432"/>
                <a:gd name="connsiteY11" fmla="*/ 103832 h 18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8432" h="189313">
                  <a:moveTo>
                    <a:pt x="0" y="134360"/>
                  </a:moveTo>
                  <a:cubicBezTo>
                    <a:pt x="33072" y="65673"/>
                    <a:pt x="66145" y="-3014"/>
                    <a:pt x="128219" y="6144"/>
                  </a:cubicBezTo>
                  <a:cubicBezTo>
                    <a:pt x="190293" y="15302"/>
                    <a:pt x="301212" y="190326"/>
                    <a:pt x="372445" y="189309"/>
                  </a:cubicBezTo>
                  <a:cubicBezTo>
                    <a:pt x="443678" y="188292"/>
                    <a:pt x="497611" y="3092"/>
                    <a:pt x="555615" y="39"/>
                  </a:cubicBezTo>
                  <a:cubicBezTo>
                    <a:pt x="613619" y="-3014"/>
                    <a:pt x="662464" y="170993"/>
                    <a:pt x="720468" y="170993"/>
                  </a:cubicBezTo>
                  <a:cubicBezTo>
                    <a:pt x="778472" y="170993"/>
                    <a:pt x="849705" y="2074"/>
                    <a:pt x="903638" y="39"/>
                  </a:cubicBezTo>
                  <a:cubicBezTo>
                    <a:pt x="957571" y="-1996"/>
                    <a:pt x="997259" y="156747"/>
                    <a:pt x="1044069" y="158782"/>
                  </a:cubicBezTo>
                  <a:cubicBezTo>
                    <a:pt x="1090879" y="160817"/>
                    <a:pt x="1133619" y="13268"/>
                    <a:pt x="1184499" y="12250"/>
                  </a:cubicBezTo>
                  <a:cubicBezTo>
                    <a:pt x="1235379" y="11232"/>
                    <a:pt x="1292366" y="152676"/>
                    <a:pt x="1349352" y="152676"/>
                  </a:cubicBezTo>
                  <a:cubicBezTo>
                    <a:pt x="1406338" y="152676"/>
                    <a:pt x="1483677" y="21408"/>
                    <a:pt x="1526417" y="12250"/>
                  </a:cubicBezTo>
                  <a:cubicBezTo>
                    <a:pt x="1569157" y="3092"/>
                    <a:pt x="1567121" y="82463"/>
                    <a:pt x="1605790" y="97727"/>
                  </a:cubicBezTo>
                  <a:cubicBezTo>
                    <a:pt x="1644459" y="112991"/>
                    <a:pt x="1758432" y="103832"/>
                    <a:pt x="1758432" y="103832"/>
                  </a:cubicBezTo>
                </a:path>
              </a:pathLst>
            </a:cu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089" y="2233040"/>
              <a:ext cx="1248635" cy="187848"/>
            </a:xfrm>
            <a:prstGeom prst="rect">
              <a:avLst/>
            </a:prstGeom>
          </p:spPr>
        </p:pic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5041148"/>
            <a:ext cx="1728192" cy="171414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220072" y="558924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Superconductor 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even at </a:t>
            </a:r>
            <a:r>
              <a:rPr lang="en-US" altLang="ja-JP" dirty="0">
                <a:solidFill>
                  <a:srgbClr val="FF0000"/>
                </a:solidFill>
              </a:rPr>
              <a:t>a room </a:t>
            </a:r>
            <a:r>
              <a:rPr lang="en-US" altLang="ja-JP" dirty="0" smtClean="0">
                <a:solidFill>
                  <a:srgbClr val="FF0000"/>
                </a:solidFill>
              </a:rPr>
              <a:t>temperature?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67944" y="4725144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</a:rPr>
              <a:t>Kaiser et al, 14, </a:t>
            </a:r>
            <a:r>
              <a:rPr lang="en-US" altLang="ja-JP" sz="1200" dirty="0" smtClean="0">
                <a:solidFill>
                  <a:srgbClr val="008000"/>
                </a:solidFill>
              </a:rPr>
              <a:t>Hu et al 14, </a:t>
            </a:r>
            <a:r>
              <a:rPr kumimoji="1" lang="en-US" altLang="ja-JP" sz="1200" dirty="0" err="1" smtClean="0">
                <a:solidFill>
                  <a:srgbClr val="008000"/>
                </a:solidFill>
              </a:rPr>
              <a:t>Mitrano</a:t>
            </a:r>
            <a:r>
              <a:rPr kumimoji="1" lang="en-US" altLang="ja-JP" sz="1200" dirty="0" smtClean="0">
                <a:solidFill>
                  <a:srgbClr val="008000"/>
                </a:solidFill>
              </a:rPr>
              <a:t> et al 16</a:t>
            </a:r>
            <a:endParaRPr kumimoji="1" lang="ja-JP" altLang="en-US" sz="1200" dirty="0" smtClean="0">
              <a:solidFill>
                <a:srgbClr val="0080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="" xmlns:a16="http://schemas.microsoft.com/office/drawing/2014/main" id="{6AEF3982-92D2-9B46-A87F-351A06E9195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1200284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4572000" y="414908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/>
              <a:t>Graphen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3336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Theoretical difficulty </a:t>
            </a:r>
            <a:br>
              <a:rPr kumimoji="1" lang="en-US" altLang="ja-JP" dirty="0" smtClean="0"/>
            </a:br>
            <a:r>
              <a:rPr kumimoji="1" lang="en-US" altLang="ja-JP" dirty="0" smtClean="0"/>
              <a:t>in </a:t>
            </a:r>
            <a:r>
              <a:rPr kumimoji="1" lang="en-US" altLang="ja-JP" dirty="0" err="1" smtClean="0"/>
              <a:t>Floquet</a:t>
            </a:r>
            <a:r>
              <a:rPr kumimoji="1" lang="en-US" altLang="ja-JP" dirty="0" smtClean="0"/>
              <a:t> states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249289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   Time dependent</a:t>
            </a:r>
            <a:r>
              <a:rPr kumimoji="1" lang="en-US" altLang="ja-JP" sz="2800" dirty="0" smtClean="0"/>
              <a:t> + </a:t>
            </a:r>
            <a:r>
              <a:rPr kumimoji="1" lang="en-US" altLang="ja-JP" sz="2800" dirty="0" smtClean="0">
                <a:solidFill>
                  <a:srgbClr val="0000FF"/>
                </a:solidFill>
              </a:rPr>
              <a:t>Quantum many body system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20608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Floquet</a:t>
            </a:r>
            <a:r>
              <a:rPr kumimoji="1" lang="en-US" altLang="ja-JP" dirty="0" smtClean="0"/>
              <a:t> states: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5736" y="336976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Non-equilibrium.</a:t>
            </a:r>
          </a:p>
          <a:p>
            <a:r>
              <a:rPr kumimoji="1" lang="en-US" altLang="ja-JP" dirty="0" smtClean="0"/>
              <a:t>What is density matrix?</a:t>
            </a:r>
          </a:p>
          <a:p>
            <a:r>
              <a:rPr lang="en-US" altLang="ja-JP" dirty="0" smtClean="0"/>
              <a:t>Physical quantities such as electric current?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9552" y="4725144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</a:rPr>
              <a:t>We use 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AdS</a:t>
            </a:r>
            <a:r>
              <a:rPr lang="en-US" altLang="ja-JP" sz="2800" dirty="0" smtClean="0">
                <a:solidFill>
                  <a:srgbClr val="0000FF"/>
                </a:solidFill>
              </a:rPr>
              <a:t>/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CFT</a:t>
            </a:r>
            <a:r>
              <a:rPr lang="en-US" altLang="ja-JP" sz="2800" dirty="0" smtClean="0">
                <a:solidFill>
                  <a:srgbClr val="0000FF"/>
                </a:solidFill>
              </a:rPr>
              <a:t> to study the 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Floquet</a:t>
            </a:r>
            <a:r>
              <a:rPr lang="en-US" altLang="ja-JP" sz="2800" dirty="0" smtClean="0">
                <a:solidFill>
                  <a:srgbClr val="0000FF"/>
                </a:solidFill>
              </a:rPr>
              <a:t> Physics.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8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Holographic </a:t>
            </a:r>
            <a:r>
              <a:rPr kumimoji="1" lang="en-US" altLang="ja-JP" dirty="0" err="1" smtClean="0"/>
              <a:t>Floquet</a:t>
            </a:r>
            <a:endParaRPr kumimoji="1" lang="ja-JP" altLang="en-US" dirty="0"/>
          </a:p>
        </p:txBody>
      </p:sp>
      <p:grpSp>
        <p:nvGrpSpPr>
          <p:cNvPr id="47" name="図形グループ 46"/>
          <p:cNvGrpSpPr/>
          <p:nvPr/>
        </p:nvGrpSpPr>
        <p:grpSpPr>
          <a:xfrm>
            <a:off x="971600" y="2492896"/>
            <a:ext cx="3262015" cy="1874877"/>
            <a:chOff x="539552" y="2922275"/>
            <a:chExt cx="3888432" cy="2234917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539552" y="3573016"/>
              <a:ext cx="1152128" cy="1584176"/>
              <a:chOff x="4788024" y="3140968"/>
              <a:chExt cx="1152128" cy="1584176"/>
            </a:xfrm>
          </p:grpSpPr>
          <p:cxnSp>
            <p:nvCxnSpPr>
              <p:cNvPr id="4" name="直線コネクタ 3"/>
              <p:cNvCxnSpPr/>
              <p:nvPr/>
            </p:nvCxnSpPr>
            <p:spPr>
              <a:xfrm>
                <a:off x="4788024" y="3356992"/>
                <a:ext cx="1152128" cy="115212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線コネクタ 4"/>
              <p:cNvCxnSpPr/>
              <p:nvPr/>
            </p:nvCxnSpPr>
            <p:spPr>
              <a:xfrm flipV="1">
                <a:off x="4788024" y="3356992"/>
                <a:ext cx="1152128" cy="115212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円/楕円 5"/>
              <p:cNvSpPr/>
              <p:nvPr/>
            </p:nvSpPr>
            <p:spPr>
              <a:xfrm>
                <a:off x="4788024" y="3140968"/>
                <a:ext cx="1152128" cy="3600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/楕円 6"/>
              <p:cNvSpPr/>
              <p:nvPr/>
            </p:nvSpPr>
            <p:spPr>
              <a:xfrm>
                <a:off x="4788024" y="4365104"/>
                <a:ext cx="1152128" cy="3600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" name="図形グループ 7"/>
            <p:cNvGrpSpPr/>
            <p:nvPr/>
          </p:nvGrpSpPr>
          <p:grpSpPr>
            <a:xfrm>
              <a:off x="2699792" y="3573016"/>
              <a:ext cx="1152128" cy="1584176"/>
              <a:chOff x="4788024" y="3140968"/>
              <a:chExt cx="1152128" cy="1584176"/>
            </a:xfrm>
          </p:grpSpPr>
          <p:cxnSp>
            <p:nvCxnSpPr>
              <p:cNvPr id="9" name="直線コネクタ 8"/>
              <p:cNvCxnSpPr/>
              <p:nvPr/>
            </p:nvCxnSpPr>
            <p:spPr>
              <a:xfrm>
                <a:off x="4788024" y="3356992"/>
                <a:ext cx="1152128" cy="115212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 flipV="1">
                <a:off x="4788024" y="3356992"/>
                <a:ext cx="1152128" cy="115212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円/楕円 10"/>
              <p:cNvSpPr/>
              <p:nvPr/>
            </p:nvSpPr>
            <p:spPr>
              <a:xfrm>
                <a:off x="4788024" y="3140968"/>
                <a:ext cx="1152128" cy="3600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4788024" y="4365104"/>
                <a:ext cx="1152128" cy="3600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図形グループ 12"/>
            <p:cNvGrpSpPr/>
            <p:nvPr/>
          </p:nvGrpSpPr>
          <p:grpSpPr>
            <a:xfrm>
              <a:off x="3275856" y="3573016"/>
              <a:ext cx="1152128" cy="1584176"/>
              <a:chOff x="4788024" y="3140968"/>
              <a:chExt cx="1152128" cy="1584176"/>
            </a:xfrm>
          </p:grpSpPr>
          <p:cxnSp>
            <p:nvCxnSpPr>
              <p:cNvPr id="14" name="直線コネクタ 13"/>
              <p:cNvCxnSpPr/>
              <p:nvPr/>
            </p:nvCxnSpPr>
            <p:spPr>
              <a:xfrm>
                <a:off x="4788024" y="3356992"/>
                <a:ext cx="1152128" cy="115212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V="1">
                <a:off x="4788024" y="3356992"/>
                <a:ext cx="1152128" cy="115212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円/楕円 15"/>
              <p:cNvSpPr/>
              <p:nvPr/>
            </p:nvSpPr>
            <p:spPr>
              <a:xfrm>
                <a:off x="4788024" y="3140968"/>
                <a:ext cx="1152128" cy="3600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/>
              <p:cNvSpPr/>
              <p:nvPr/>
            </p:nvSpPr>
            <p:spPr>
              <a:xfrm>
                <a:off x="4788024" y="4365104"/>
                <a:ext cx="1152128" cy="3600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右矢印 17"/>
            <p:cNvSpPr/>
            <p:nvPr/>
          </p:nvSpPr>
          <p:spPr>
            <a:xfrm>
              <a:off x="1907704" y="4221088"/>
              <a:ext cx="648072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図 19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4365104"/>
              <a:ext cx="378043" cy="302434"/>
            </a:xfrm>
            <a:prstGeom prst="rect">
              <a:avLst/>
            </a:prstGeom>
          </p:spPr>
        </p:pic>
        <p:sp>
          <p:nvSpPr>
            <p:cNvPr id="21" name="左右矢印 20"/>
            <p:cNvSpPr/>
            <p:nvPr/>
          </p:nvSpPr>
          <p:spPr>
            <a:xfrm>
              <a:off x="3373436" y="4318665"/>
              <a:ext cx="360040" cy="72008"/>
            </a:xfrm>
            <a:prstGeom prst="left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3817360" y="4336296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3241296" y="4330544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4" name="図形グループ 23"/>
            <p:cNvGrpSpPr/>
            <p:nvPr/>
          </p:nvGrpSpPr>
          <p:grpSpPr>
            <a:xfrm>
              <a:off x="570082" y="3554701"/>
              <a:ext cx="1152128" cy="1584176"/>
              <a:chOff x="4788024" y="3140968"/>
              <a:chExt cx="1152128" cy="1584176"/>
            </a:xfrm>
          </p:grpSpPr>
          <p:cxnSp>
            <p:nvCxnSpPr>
              <p:cNvPr id="25" name="直線コネクタ 24"/>
              <p:cNvCxnSpPr/>
              <p:nvPr/>
            </p:nvCxnSpPr>
            <p:spPr>
              <a:xfrm>
                <a:off x="4788024" y="3356992"/>
                <a:ext cx="1152128" cy="115212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V="1">
                <a:off x="4788024" y="3356992"/>
                <a:ext cx="1152128" cy="115212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円/楕円 26"/>
              <p:cNvSpPr/>
              <p:nvPr/>
            </p:nvSpPr>
            <p:spPr>
              <a:xfrm>
                <a:off x="4788024" y="3140968"/>
                <a:ext cx="1152128" cy="3600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4788024" y="4365104"/>
                <a:ext cx="1152128" cy="3600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9" name="円/楕円 28"/>
            <p:cNvSpPr/>
            <p:nvPr/>
          </p:nvSpPr>
          <p:spPr>
            <a:xfrm>
              <a:off x="1111586" y="4320869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311194">
              <a:off x="1715312" y="2922275"/>
              <a:ext cx="467915" cy="701873"/>
            </a:xfrm>
            <a:prstGeom prst="rect">
              <a:avLst/>
            </a:prstGeom>
          </p:spPr>
        </p:pic>
      </p:grpSp>
      <p:sp>
        <p:nvSpPr>
          <p:cNvPr id="31" name="テキスト ボックス 30"/>
          <p:cNvSpPr txBox="1"/>
          <p:nvPr/>
        </p:nvSpPr>
        <p:spPr>
          <a:xfrm>
            <a:off x="899592" y="198884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Dirac semimetal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644008" y="198884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solidFill>
                  <a:srgbClr val="0000FF"/>
                </a:solidFill>
              </a:rPr>
              <a:t>Weyl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semimetal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33" name="右矢印 32"/>
          <p:cNvSpPr/>
          <p:nvPr/>
        </p:nvSpPr>
        <p:spPr>
          <a:xfrm>
            <a:off x="3491880" y="2132856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444208" y="1772816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</a:rPr>
              <a:t>Hashimoto, Kinoshita, KM, Oka, 16</a:t>
            </a:r>
            <a:endParaRPr kumimoji="1" lang="ja-JP" altLang="en-US" sz="1200" dirty="0" smtClean="0">
              <a:solidFill>
                <a:srgbClr val="008000"/>
              </a:solidFill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1403648" y="4581128"/>
            <a:ext cx="2971405" cy="2232248"/>
            <a:chOff x="539552" y="2636912"/>
            <a:chExt cx="3384376" cy="2542491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2636912"/>
              <a:ext cx="3384376" cy="2542491"/>
            </a:xfrm>
            <a:prstGeom prst="rect">
              <a:avLst/>
            </a:prstGeom>
          </p:spPr>
        </p:pic>
        <p:sp>
          <p:nvSpPr>
            <p:cNvPr id="37" name="正方形/長方形 36"/>
            <p:cNvSpPr/>
            <p:nvPr/>
          </p:nvSpPr>
          <p:spPr>
            <a:xfrm>
              <a:off x="1166804" y="2852936"/>
              <a:ext cx="1368152" cy="873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3347864" y="234888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Rotating</a:t>
            </a:r>
          </a:p>
          <a:p>
            <a:r>
              <a:rPr kumimoji="1" lang="en-US" altLang="ja-JP" dirty="0" smtClean="0"/>
              <a:t>Electric field</a:t>
            </a:r>
            <a:endParaRPr kumimoji="1" lang="ja-JP" altLang="en-US" dirty="0"/>
          </a:p>
        </p:txBody>
      </p:sp>
      <p:grpSp>
        <p:nvGrpSpPr>
          <p:cNvPr id="42" name="図形グループ 41"/>
          <p:cNvGrpSpPr/>
          <p:nvPr/>
        </p:nvGrpSpPr>
        <p:grpSpPr>
          <a:xfrm>
            <a:off x="1979712" y="4869160"/>
            <a:ext cx="1656184" cy="1368152"/>
            <a:chOff x="6084168" y="2924944"/>
            <a:chExt cx="1656184" cy="1368152"/>
          </a:xfrm>
        </p:grpSpPr>
        <p:sp>
          <p:nvSpPr>
            <p:cNvPr id="39" name="円/楕円 38"/>
            <p:cNvSpPr/>
            <p:nvPr/>
          </p:nvSpPr>
          <p:spPr>
            <a:xfrm>
              <a:off x="6372200" y="3356992"/>
              <a:ext cx="1152128" cy="9361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084168" y="2924944"/>
              <a:ext cx="1656184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Linear + hump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1" name="直線矢印コネクタ 40"/>
            <p:cNvCxnSpPr>
              <a:endCxn id="39" idx="1"/>
            </p:cNvCxnSpPr>
            <p:nvPr/>
          </p:nvCxnSpPr>
          <p:spPr>
            <a:xfrm>
              <a:off x="6228184" y="3284984"/>
              <a:ext cx="312741" cy="20909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図形グループ 49"/>
          <p:cNvGrpSpPr/>
          <p:nvPr/>
        </p:nvGrpSpPr>
        <p:grpSpPr>
          <a:xfrm>
            <a:off x="4788024" y="3068960"/>
            <a:ext cx="4151595" cy="3312368"/>
            <a:chOff x="4788024" y="3068960"/>
            <a:chExt cx="4151595" cy="3312368"/>
          </a:xfrm>
        </p:grpSpPr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024" y="3284984"/>
              <a:ext cx="3009935" cy="3096344"/>
            </a:xfrm>
            <a:prstGeom prst="rect">
              <a:avLst/>
            </a:prstGeom>
          </p:spPr>
        </p:pic>
        <p:sp>
          <p:nvSpPr>
            <p:cNvPr id="44" name="円/楕円 43"/>
            <p:cNvSpPr/>
            <p:nvPr/>
          </p:nvSpPr>
          <p:spPr>
            <a:xfrm>
              <a:off x="6275323" y="5301208"/>
              <a:ext cx="648072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283435" y="5661248"/>
              <a:ext cx="1656184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Linear + hump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6" name="直線矢印コネクタ 45"/>
            <p:cNvCxnSpPr/>
            <p:nvPr/>
          </p:nvCxnSpPr>
          <p:spPr>
            <a:xfrm flipH="1" flipV="1">
              <a:off x="6923395" y="5661248"/>
              <a:ext cx="432048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/>
            <p:cNvSpPr txBox="1"/>
            <p:nvPr/>
          </p:nvSpPr>
          <p:spPr>
            <a:xfrm>
              <a:off x="6372200" y="3068960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008000"/>
                  </a:solidFill>
                </a:rPr>
                <a:t>Kimura et al, 17</a:t>
              </a:r>
              <a:endParaRPr kumimoji="1" lang="ja-JP" altLang="en-US" sz="1400" dirty="0">
                <a:solidFill>
                  <a:srgbClr val="008000"/>
                </a:solidFill>
              </a:endParaRP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4932040" y="6309320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Consistent with experiment.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51" name="右矢印 50"/>
          <p:cNvSpPr/>
          <p:nvPr/>
        </p:nvSpPr>
        <p:spPr>
          <a:xfrm>
            <a:off x="323528" y="5445224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79512" y="50851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AdS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CFT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63688" y="44371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AC conductivity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280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R</a:t>
            </a:r>
            <a:r>
              <a:rPr kumimoji="1" lang="en-US" altLang="ja-JP" dirty="0" smtClean="0"/>
              <a:t>elated works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5576" y="2132856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Global </a:t>
            </a:r>
            <a:r>
              <a:rPr kumimoji="1" lang="en-US" altLang="ja-JP" sz="3200" dirty="0" err="1" smtClean="0"/>
              <a:t>AdS</a:t>
            </a:r>
            <a:r>
              <a:rPr kumimoji="1" lang="en-US" altLang="ja-JP" sz="3200" dirty="0" smtClean="0"/>
              <a:t> </a:t>
            </a:r>
          </a:p>
          <a:p>
            <a:r>
              <a:rPr kumimoji="1" lang="en-US" altLang="ja-JP" sz="3200" dirty="0" smtClean="0"/>
              <a:t>+ external periodic scalar source.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4005064"/>
            <a:ext cx="70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Holographic superconductor </a:t>
            </a:r>
          </a:p>
          <a:p>
            <a:r>
              <a:rPr kumimoji="1" lang="en-US" altLang="ja-JP" sz="3200" dirty="0" smtClean="0"/>
              <a:t>+ external periodic electric field.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35896" y="321297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ja-JP" sz="1600" dirty="0" smtClean="0">
                <a:solidFill>
                  <a:srgbClr val="008000"/>
                </a:solidFill>
              </a:rPr>
              <a:t>Biasi, </a:t>
            </a:r>
            <a:r>
              <a:rPr lang="it-IT" altLang="ja-JP" sz="1600" dirty="0" err="1" smtClean="0">
                <a:solidFill>
                  <a:srgbClr val="008000"/>
                </a:solidFill>
              </a:rPr>
              <a:t>Carracedo</a:t>
            </a:r>
            <a:r>
              <a:rPr lang="it-IT" altLang="ja-JP" sz="1600" dirty="0" smtClean="0">
                <a:solidFill>
                  <a:srgbClr val="008000"/>
                </a:solidFill>
              </a:rPr>
              <a:t>,</a:t>
            </a:r>
            <a:r>
              <a:rPr lang="it-IT" altLang="ja-JP" sz="1600" dirty="0">
                <a:solidFill>
                  <a:srgbClr val="008000"/>
                </a:solidFill>
              </a:rPr>
              <a:t> </a:t>
            </a:r>
            <a:r>
              <a:rPr lang="it-IT" altLang="ja-JP" sz="1600" dirty="0" smtClean="0">
                <a:solidFill>
                  <a:srgbClr val="008000"/>
                </a:solidFill>
              </a:rPr>
              <a:t>Mas,</a:t>
            </a:r>
            <a:r>
              <a:rPr lang="it-IT" altLang="ja-JP" sz="1600" dirty="0">
                <a:solidFill>
                  <a:srgbClr val="008000"/>
                </a:solidFill>
              </a:rPr>
              <a:t> </a:t>
            </a:r>
            <a:r>
              <a:rPr lang="it-IT" altLang="ja-JP" sz="1600" dirty="0" smtClean="0">
                <a:solidFill>
                  <a:srgbClr val="008000"/>
                </a:solidFill>
              </a:rPr>
              <a:t>Musso and </a:t>
            </a:r>
            <a:r>
              <a:rPr lang="it-IT" altLang="ja-JP" sz="1600" dirty="0" err="1" smtClean="0">
                <a:solidFill>
                  <a:srgbClr val="008000"/>
                </a:solidFill>
              </a:rPr>
              <a:t>Serantes</a:t>
            </a:r>
            <a:r>
              <a:rPr lang="it-IT" altLang="ja-JP" sz="1600" dirty="0" smtClean="0">
                <a:solidFill>
                  <a:srgbClr val="008000"/>
                </a:solidFill>
              </a:rPr>
              <a:t>, 18</a:t>
            </a:r>
            <a:endParaRPr lang="it-IT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07904" y="5085184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ja-JP" sz="1600" dirty="0" smtClean="0">
                <a:solidFill>
                  <a:srgbClr val="008000"/>
                </a:solidFill>
              </a:rPr>
              <a:t>Li, </a:t>
            </a:r>
            <a:r>
              <a:rPr lang="it-IT" altLang="ja-JP" sz="1600" dirty="0" err="1" smtClean="0">
                <a:solidFill>
                  <a:srgbClr val="008000"/>
                </a:solidFill>
              </a:rPr>
              <a:t>Tian</a:t>
            </a:r>
            <a:r>
              <a:rPr lang="it-IT" altLang="ja-JP" sz="1600" dirty="0">
                <a:solidFill>
                  <a:srgbClr val="008000"/>
                </a:solidFill>
              </a:rPr>
              <a:t> </a:t>
            </a:r>
            <a:r>
              <a:rPr lang="it-IT" altLang="ja-JP" sz="1600" dirty="0" smtClean="0">
                <a:solidFill>
                  <a:srgbClr val="008000"/>
                </a:solidFill>
              </a:rPr>
              <a:t>and </a:t>
            </a:r>
            <a:r>
              <a:rPr lang="it-IT" altLang="ja-JP" sz="1600" dirty="0" err="1" smtClean="0">
                <a:solidFill>
                  <a:srgbClr val="008000"/>
                </a:solidFill>
              </a:rPr>
              <a:t>Zhan</a:t>
            </a:r>
            <a:r>
              <a:rPr lang="it-IT" altLang="ja-JP" sz="1600" dirty="0" smtClean="0">
                <a:solidFill>
                  <a:srgbClr val="008000"/>
                </a:solidFill>
              </a:rPr>
              <a:t>, 13</a:t>
            </a:r>
          </a:p>
          <a:p>
            <a:r>
              <a:rPr lang="it-IT" altLang="ja-JP" sz="1600" dirty="0" err="1" smtClean="0">
                <a:solidFill>
                  <a:srgbClr val="008000"/>
                </a:solidFill>
              </a:rPr>
              <a:t>Natsuume</a:t>
            </a:r>
            <a:r>
              <a:rPr lang="it-IT" altLang="ja-JP" sz="1600" dirty="0">
                <a:solidFill>
                  <a:srgbClr val="008000"/>
                </a:solidFill>
              </a:rPr>
              <a:t> </a:t>
            </a:r>
            <a:r>
              <a:rPr lang="it-IT" altLang="ja-JP" sz="1600" dirty="0" smtClean="0">
                <a:solidFill>
                  <a:srgbClr val="008000"/>
                </a:solidFill>
              </a:rPr>
              <a:t>and </a:t>
            </a:r>
            <a:r>
              <a:rPr lang="it-IT" altLang="ja-JP" sz="1600" dirty="0" err="1" smtClean="0">
                <a:solidFill>
                  <a:srgbClr val="008000"/>
                </a:solidFill>
              </a:rPr>
              <a:t>Okamura</a:t>
            </a:r>
            <a:r>
              <a:rPr lang="it-IT" altLang="ja-JP" sz="1600" dirty="0" smtClean="0">
                <a:solidFill>
                  <a:srgbClr val="008000"/>
                </a:solidFill>
              </a:rPr>
              <a:t>, 13</a:t>
            </a:r>
          </a:p>
          <a:p>
            <a:r>
              <a:rPr lang="it-IT" altLang="ja-JP" sz="1600" dirty="0" err="1" smtClean="0">
                <a:solidFill>
                  <a:srgbClr val="008000"/>
                </a:solidFill>
              </a:rPr>
              <a:t>Ishii</a:t>
            </a:r>
            <a:r>
              <a:rPr lang="it-IT" altLang="ja-JP" sz="1600" dirty="0">
                <a:solidFill>
                  <a:srgbClr val="008000"/>
                </a:solidFill>
              </a:rPr>
              <a:t> </a:t>
            </a:r>
            <a:r>
              <a:rPr lang="it-IT" altLang="ja-JP" sz="1600" dirty="0" smtClean="0">
                <a:solidFill>
                  <a:srgbClr val="008000"/>
                </a:solidFill>
              </a:rPr>
              <a:t>and KM, 18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80312" y="4293096"/>
            <a:ext cx="133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Ishii’s talk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on wed.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6660232" y="443711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32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massivecon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4365104"/>
            <a:ext cx="2570211" cy="1800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Purpose of this work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1560" y="1988840"/>
            <a:ext cx="82089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 study</a:t>
            </a:r>
          </a:p>
          <a:p>
            <a:r>
              <a:rPr lang="en-US" altLang="ja-JP" sz="2800" dirty="0" err="1" smtClean="0">
                <a:solidFill>
                  <a:srgbClr val="0000FF"/>
                </a:solidFill>
              </a:rPr>
              <a:t>Floquet</a:t>
            </a:r>
            <a:r>
              <a:rPr lang="en-US" altLang="ja-JP" sz="2800" dirty="0" smtClean="0">
                <a:solidFill>
                  <a:srgbClr val="0000FF"/>
                </a:solidFill>
              </a:rPr>
              <a:t> states of </a:t>
            </a:r>
            <a:r>
              <a:rPr kumimoji="1" lang="en-US" altLang="ja-JP" sz="2800" dirty="0" smtClean="0">
                <a:solidFill>
                  <a:srgbClr val="0000FF"/>
                </a:solidFill>
              </a:rPr>
              <a:t>gapped </a:t>
            </a:r>
            <a:r>
              <a:rPr lang="en-US" altLang="ja-JP" sz="2800" dirty="0" smtClean="0">
                <a:solidFill>
                  <a:srgbClr val="0000FF"/>
                </a:solidFill>
              </a:rPr>
              <a:t>(3+1)</a:t>
            </a:r>
            <a:r>
              <a:rPr kumimoji="1" lang="en-US" altLang="ja-JP" sz="2800" dirty="0" smtClean="0">
                <a:solidFill>
                  <a:srgbClr val="0000FF"/>
                </a:solidFill>
              </a:rPr>
              <a:t>D Dirac </a:t>
            </a:r>
            <a:r>
              <a:rPr lang="en-US" altLang="ja-JP" sz="2800" dirty="0" smtClean="0">
                <a:solidFill>
                  <a:srgbClr val="0000FF"/>
                </a:solidFill>
              </a:rPr>
              <a:t>insulator</a:t>
            </a:r>
            <a:r>
              <a:rPr kumimoji="1" lang="en-US" altLang="ja-JP" dirty="0" smtClean="0">
                <a:solidFill>
                  <a:srgbClr val="0000FF"/>
                </a:solidFill>
              </a:rPr>
              <a:t> 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lang="en-US" altLang="ja-JP" dirty="0"/>
              <a:t>u</a:t>
            </a:r>
            <a:r>
              <a:rPr lang="en-US" altLang="ja-JP" dirty="0" smtClean="0"/>
              <a:t>sing</a:t>
            </a:r>
            <a:r>
              <a:rPr lang="en-US" altLang="ja-JP" sz="28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AdS</a:t>
            </a:r>
            <a:r>
              <a:rPr lang="en-US" altLang="ja-JP" sz="2800" dirty="0" smtClean="0">
                <a:solidFill>
                  <a:srgbClr val="FF0000"/>
                </a:solidFill>
              </a:rPr>
              <a:t>/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CFT</a:t>
            </a:r>
            <a:r>
              <a:rPr lang="en-US" altLang="ja-JP" sz="2800" dirty="0" smtClean="0">
                <a:solidFill>
                  <a:srgbClr val="FF0000"/>
                </a:solidFill>
              </a:rPr>
              <a:t>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11194">
            <a:off x="2561568" y="3691974"/>
            <a:ext cx="619102" cy="92865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203848" y="3573016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circularly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polarized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laser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4283968" y="4725144"/>
            <a:ext cx="50405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64088" y="414908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Phase structure?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64088" y="544522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Physical quantities</a:t>
            </a:r>
            <a:r>
              <a:rPr kumimoji="1" lang="en-US" altLang="ja-JP" sz="2400" dirty="0" smtClean="0"/>
              <a:t>?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64088" y="476753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New p</a:t>
            </a:r>
            <a:r>
              <a:rPr kumimoji="1" lang="en-US" altLang="ja-JP" sz="2400" dirty="0" smtClean="0"/>
              <a:t>hase?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27584" y="3633991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Dirac </a:t>
            </a:r>
            <a:endParaRPr lang="en-US" altLang="ja-JP" dirty="0"/>
          </a:p>
          <a:p>
            <a:r>
              <a:rPr lang="en-US" altLang="ja-JP" dirty="0" smtClean="0"/>
              <a:t>insulator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15616" y="61653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(</a:t>
            </a:r>
            <a:r>
              <a:rPr lang="en-US" altLang="ja-JP" dirty="0" err="1">
                <a:solidFill>
                  <a:srgbClr val="000000"/>
                </a:solidFill>
              </a:rPr>
              <a:t>e.g.Bismuth</a:t>
            </a:r>
            <a:r>
              <a:rPr lang="en-US" altLang="ja-JP" dirty="0">
                <a:solidFill>
                  <a:srgbClr val="000000"/>
                </a:solidFill>
              </a:rPr>
              <a:t> or </a:t>
            </a:r>
            <a:r>
              <a:rPr lang="en-US" altLang="ja-JP" dirty="0" err="1">
                <a:solidFill>
                  <a:srgbClr val="000000"/>
                </a:solidFill>
              </a:rPr>
              <a:t>Bi2Se3</a:t>
            </a:r>
            <a:r>
              <a:rPr lang="en-US" altLang="ja-JP" dirty="0">
                <a:solidFill>
                  <a:srgbClr val="000000"/>
                </a:solidFill>
              </a:rPr>
              <a:t>)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60032" y="285293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Band structure is nearly parabolic.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3419872" y="2780928"/>
            <a:ext cx="482453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18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Setup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78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Blend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166800</TotalTime>
  <Words>829</Words>
  <Application>Microsoft Macintosh PowerPoint</Application>
  <PresentationFormat>画面に合わせる (4:3)</PresentationFormat>
  <Paragraphs>189</Paragraphs>
  <Slides>24</Slides>
  <Notes>1</Notes>
  <HiddenSlides>0</HiddenSlides>
  <MMClips>1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26" baseType="lpstr">
      <vt:lpstr>Blends</vt:lpstr>
      <vt:lpstr>3_Blends</vt:lpstr>
      <vt:lpstr>Holographic Floquet states ~Oscillatory Electric Field in Holography~</vt:lpstr>
      <vt:lpstr>Introduction</vt:lpstr>
      <vt:lpstr>Floquet = Time periodic</vt:lpstr>
      <vt:lpstr>Importance of Floquet states in condensed matter</vt:lpstr>
      <vt:lpstr>Theoretical difficulty  in Floquet states</vt:lpstr>
      <vt:lpstr>Holographic Floquet</vt:lpstr>
      <vt:lpstr> Related works</vt:lpstr>
      <vt:lpstr>Purpose of this work</vt:lpstr>
      <vt:lpstr>Setup</vt:lpstr>
      <vt:lpstr>Simplest model for  Dirac insulator</vt:lpstr>
      <vt:lpstr>Gravitational picture</vt:lpstr>
      <vt:lpstr>Applying rotating electric field</vt:lpstr>
      <vt:lpstr>Rotating electric field is “easier” than linearly polarized one.</vt:lpstr>
      <vt:lpstr>Reduction to 1D problem</vt:lpstr>
      <vt:lpstr>Phase structure</vt:lpstr>
      <vt:lpstr>DC electric field case (Ω=0)</vt:lpstr>
      <vt:lpstr>Phase diagram  is “lobe-shaped”.</vt:lpstr>
      <vt:lpstr>Why critical E becomes small near exciton spectrum?</vt:lpstr>
      <vt:lpstr>Electric current near critical frequency</vt:lpstr>
      <vt:lpstr> Microscopic picture of  E=0-but-J≠0 phase</vt:lpstr>
      <vt:lpstr>Summary</vt:lpstr>
      <vt:lpstr>PowerPoint プレゼンテーション</vt:lpstr>
      <vt:lpstr>E vs c</vt:lpstr>
      <vt:lpstr>E vs q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高次元Kerrブラックホールの 安定性解析に向けて</dc:title>
  <dc:creator>村田佳樹</dc:creator>
  <cp:lastModifiedBy>Murata Keiju</cp:lastModifiedBy>
  <cp:revision>3265</cp:revision>
  <dcterms:created xsi:type="dcterms:W3CDTF">2007-09-14T03:55:22Z</dcterms:created>
  <dcterms:modified xsi:type="dcterms:W3CDTF">2018-07-16T23:48:45Z</dcterms:modified>
</cp:coreProperties>
</file>