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a system with (d,z) = (4,3) it is the same as for (d,z) = (3,2)?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hape 3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 eq: radial dervative implied by others, so automatic as long as it holds at the boundary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hape 2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 eq: radial dervative implied by others, so automatic as long as it holds at the boundary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Shape 3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hape 3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hape 3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(217,121)    (685,642)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rxiv.org/abs/arXiv:1602.01375" TargetMode="External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uu.nl/staff/APJansen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uu.nl/staff/APJansen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.gif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.gif"/><Relationship Id="rId4" Type="http://schemas.openxmlformats.org/officeDocument/2006/relationships/image" Target="../media/image3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3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1.png"/><Relationship Id="rId4" Type="http://schemas.openxmlformats.org/officeDocument/2006/relationships/image" Target="../media/image70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3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90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uu.nl/staff/APJansen" TargetMode="External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image" Target="../media/image120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38.png"/><Relationship Id="rId16" Type="http://schemas.openxmlformats.org/officeDocument/2006/relationships/image" Target="../media/image3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ubTitle" sz="quarter" idx="1"/>
          </p:nvPr>
        </p:nvSpPr>
        <p:spPr>
          <a:xfrm>
            <a:off x="6934365" y="8255820"/>
            <a:ext cx="7423223" cy="1538208"/>
          </a:xfrm>
          <a:prstGeom prst="rect">
            <a:avLst/>
          </a:prstGeom>
        </p:spPr>
        <p:txBody>
          <a:bodyPr/>
          <a:lstStyle/>
          <a:p>
            <a:pPr defTabSz="578358">
              <a:defRPr sz="3100" u="sng"/>
            </a:pPr>
            <a:r>
              <a:t>Santiago de Compostela,</a:t>
            </a:r>
          </a:p>
          <a:p>
            <a:pPr defTabSz="578358">
              <a:defRPr sz="3100" u="sng"/>
            </a:pPr>
            <a:r>
              <a:t>June 27, 2016</a:t>
            </a:r>
          </a:p>
          <a:p>
            <a:pPr defTabSz="578358">
              <a:defRPr sz="3100" u="sng"/>
            </a:pPr>
            <a:r>
              <a:t>Aron Jansen</a:t>
            </a:r>
          </a:p>
        </p:txBody>
      </p:sp>
      <p:sp>
        <p:nvSpPr>
          <p:cNvPr id="120" name="Shape 120"/>
          <p:cNvSpPr/>
          <p:nvPr/>
        </p:nvSpPr>
        <p:spPr>
          <a:xfrm>
            <a:off x="1795278" y="7076302"/>
            <a:ext cx="941424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Based on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1602.01375</a:t>
            </a:r>
          </a:p>
          <a:p>
            <a:pPr>
              <a:defRPr sz="2900"/>
            </a:pPr>
            <a:r>
              <a:t>with Umut Gursoy, Watse Sybesma and Stefan Vandoren</a:t>
            </a:r>
          </a:p>
        </p:txBody>
      </p:sp>
      <p:pic>
        <p:nvPicPr>
          <p:cNvPr id="121" name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337" y="345586"/>
            <a:ext cx="1916939" cy="191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278" y="2837046"/>
            <a:ext cx="9414244" cy="4079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07769" y="123777"/>
            <a:ext cx="2766598" cy="153820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ctrTitle"/>
          </p:nvPr>
        </p:nvSpPr>
        <p:spPr>
          <a:xfrm>
            <a:off x="103300" y="153924"/>
            <a:ext cx="11911715" cy="4465870"/>
          </a:xfrm>
          <a:prstGeom prst="rect">
            <a:avLst/>
          </a:prstGeom>
        </p:spPr>
        <p:txBody>
          <a:bodyPr anchor="t"/>
          <a:lstStyle/>
          <a:p>
            <a:pPr defTabSz="455674">
              <a:defRPr sz="6200"/>
            </a:pPr>
            <a:r>
              <a:t>Isotropization of</a:t>
            </a:r>
          </a:p>
          <a:p>
            <a:pPr defTabSz="455674">
              <a:defRPr sz="6200"/>
            </a:pPr>
            <a:r>
              <a:t>nonrelativistic plasmas</a:t>
            </a:r>
          </a:p>
          <a:p>
            <a:pPr defTabSz="455674">
              <a:defRPr sz="3100"/>
            </a:pPr>
            <a:r>
              <a:t>(and how to calculate quasinormal modes)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20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>
            <p:ph type="body" sz="half" idx="1"/>
          </p:nvPr>
        </p:nvSpPr>
        <p:spPr>
          <a:xfrm>
            <a:off x="952500" y="2658125"/>
            <a:ext cx="11099800" cy="4437350"/>
          </a:xfrm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4100"/>
              </a:spcBef>
              <a:defRPr sz="3500"/>
            </a:pPr>
            <a:r>
              <a:t>Can be found numerically by using spectral methods</a:t>
            </a:r>
          </a:p>
          <a:p>
            <a:pPr marL="440055" indent="-440055" defTabSz="578358">
              <a:spcBef>
                <a:spcPts val="4100"/>
              </a:spcBef>
              <a:defRPr sz="3500"/>
            </a:pPr>
          </a:p>
          <a:p>
            <a:pPr lvl="1" marL="880110" indent="-440055" defTabSz="578358">
              <a:spcBef>
                <a:spcPts val="4100"/>
              </a:spcBef>
              <a:defRPr sz="3500"/>
            </a:pPr>
          </a:p>
          <a:p>
            <a:pPr marL="0" indent="0" algn="ctr" defTabSz="578358">
              <a:spcBef>
                <a:spcPts val="0"/>
              </a:spcBef>
              <a:buSzTx/>
              <a:buNone/>
              <a:defRPr sz="3500">
                <a:solidFill>
                  <a:srgbClr val="FF2600"/>
                </a:solidFill>
              </a:defRPr>
            </a:pPr>
            <a:r>
              <a:t>Mathematica package ‘QNMspectral’ to compute any QNM,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http://www.uu.nl/staff/APJansen</a:t>
            </a:r>
          </a:p>
        </p:txBody>
      </p:sp>
      <p:sp>
        <p:nvSpPr>
          <p:cNvPr id="207" name="Shape 207"/>
          <p:cNvSpPr/>
          <p:nvPr/>
        </p:nvSpPr>
        <p:spPr>
          <a:xfrm>
            <a:off x="4627880" y="1520475"/>
            <a:ext cx="37490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Computation</a:t>
            </a:r>
          </a:p>
        </p:txBody>
      </p:sp>
      <p:sp>
        <p:nvSpPr>
          <p:cNvPr id="208" name="Shape 208"/>
          <p:cNvSpPr/>
          <p:nvPr/>
        </p:nvSpPr>
        <p:spPr>
          <a:xfrm>
            <a:off x="10155363" y="2789187"/>
            <a:ext cx="305965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200">
                <a:solidFill>
                  <a:schemeClr val="accent1"/>
                </a:solidFill>
              </a:defRPr>
            </a:lvl1pPr>
          </a:lstStyle>
          <a:p>
            <a:pPr/>
            <a:r>
              <a:t>Yaffe (2014)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21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3" name="image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4154" y="2702075"/>
            <a:ext cx="10576492" cy="1208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6177" y="4335143"/>
            <a:ext cx="10612445" cy="5036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90533" y="2583314"/>
            <a:ext cx="10623733" cy="1744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3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0925" y="4335143"/>
            <a:ext cx="10642951" cy="48611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2316796" y="1520475"/>
            <a:ext cx="83712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Computation in QNMspectral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whole" bldLvl="1" animBg="1" rev="0" advAuto="0" spid="215" grpId="4"/>
      <p:bldP build="whole" bldLvl="1" animBg="1" rev="0" advAuto="0" spid="213" grpId="2"/>
      <p:bldP build="whole" bldLvl="1" animBg="1" rev="0" advAuto="0" spid="21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22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2316796" y="1520475"/>
            <a:ext cx="837120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Computation in QNMspectral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952500" y="4406198"/>
            <a:ext cx="11099800" cy="5458331"/>
          </a:xfrm>
          <a:prstGeom prst="rect">
            <a:avLst/>
          </a:prstGeom>
        </p:spPr>
        <p:txBody>
          <a:bodyPr anchor="t"/>
          <a:lstStyle/>
          <a:p>
            <a:pPr/>
            <a:r>
              <a:t>Coupled equations</a:t>
            </a:r>
          </a:p>
          <a:p>
            <a:pPr/>
            <a:r>
              <a:t>Frequency occurring nonlinearly</a:t>
            </a:r>
          </a:p>
          <a:p>
            <a:pPr/>
            <a:r>
              <a:t>With a numerical background</a:t>
            </a:r>
          </a:p>
          <a:p>
            <a:pPr/>
            <a:r>
              <a:t>Higher order derivatives</a:t>
            </a:r>
          </a:p>
          <a:p>
            <a:pPr/>
            <a:r>
              <a:t>Any combination of the above</a:t>
            </a:r>
          </a:p>
        </p:txBody>
      </p:sp>
      <p:sp>
        <p:nvSpPr>
          <p:cNvPr id="223" name="Shape 223"/>
          <p:cNvSpPr/>
          <p:nvPr/>
        </p:nvSpPr>
        <p:spPr>
          <a:xfrm>
            <a:off x="1415111" y="3545744"/>
            <a:ext cx="311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Also works for:</a:t>
            </a:r>
          </a:p>
        </p:txBody>
      </p:sp>
      <p:sp>
        <p:nvSpPr>
          <p:cNvPr id="224" name="Shape 224"/>
          <p:cNvSpPr/>
          <p:nvPr/>
        </p:nvSpPr>
        <p:spPr>
          <a:xfrm>
            <a:off x="3171240" y="2465022"/>
            <a:ext cx="66623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http://www.uu.nl/staff/APJansen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227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9" name="Shape 229"/>
          <p:cNvSpPr/>
          <p:nvPr>
            <p:ph type="body" sz="half" idx="1"/>
          </p:nvPr>
        </p:nvSpPr>
        <p:spPr>
          <a:xfrm>
            <a:off x="952500" y="6354683"/>
            <a:ext cx="11099800" cy="3338618"/>
          </a:xfrm>
          <a:prstGeom prst="rect">
            <a:avLst/>
          </a:prstGeom>
        </p:spPr>
        <p:txBody>
          <a:bodyPr anchor="t"/>
          <a:lstStyle/>
          <a:p>
            <a:pPr/>
            <a:r>
              <a:t>Quasinormal mode spectrum as     increases</a:t>
            </a:r>
          </a:p>
          <a:p>
            <a:pPr/>
            <a:r>
              <a:t>Equivalently: starting from          , increase z </a:t>
            </a:r>
          </a:p>
          <a:p>
            <a:pPr/>
            <a:r>
              <a:t>Relaxation time </a:t>
            </a:r>
          </a:p>
        </p:txBody>
      </p:sp>
      <p:pic>
        <p:nvPicPr>
          <p:cNvPr id="230" name="image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7227" y="6565837"/>
            <a:ext cx="368505" cy="28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3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3313" y="7573961"/>
            <a:ext cx="1016001" cy="41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1.gi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422400"/>
            <a:ext cx="13004803" cy="4811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3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97450" y="8613910"/>
            <a:ext cx="3009900" cy="46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3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97745" y="5732774"/>
            <a:ext cx="2247902" cy="469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237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>
            <p:ph type="sldNum" sz="quarter" idx="4294967295"/>
          </p:nvPr>
        </p:nvSpPr>
        <p:spPr>
          <a:xfrm>
            <a:off x="6369062" y="9251950"/>
            <a:ext cx="25397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Shape 239"/>
          <p:cNvSpPr/>
          <p:nvPr/>
        </p:nvSpPr>
        <p:spPr>
          <a:xfrm>
            <a:off x="5609367" y="5318125"/>
            <a:ext cx="28072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plots, movie?</a:t>
            </a:r>
          </a:p>
        </p:txBody>
      </p:sp>
      <p:pic>
        <p:nvPicPr>
          <p:cNvPr id="240" name="image2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1427099"/>
            <a:ext cx="13004803" cy="481177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>
            <p:ph type="body" sz="half" idx="1"/>
          </p:nvPr>
        </p:nvSpPr>
        <p:spPr>
          <a:xfrm>
            <a:off x="952500" y="6354683"/>
            <a:ext cx="11099800" cy="2781459"/>
          </a:xfrm>
          <a:prstGeom prst="rect">
            <a:avLst/>
          </a:prstGeom>
        </p:spPr>
        <p:txBody>
          <a:bodyPr anchor="t"/>
          <a:lstStyle/>
          <a:p>
            <a:pPr/>
            <a:r>
              <a:t>All modes become overdamped for </a:t>
            </a:r>
          </a:p>
        </p:txBody>
      </p:sp>
      <p:pic>
        <p:nvPicPr>
          <p:cNvPr id="242" name="image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85594" y="6500660"/>
            <a:ext cx="1079502" cy="385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xfrm>
            <a:off x="-13545" y="-142556"/>
            <a:ext cx="13031890" cy="2159001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24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10068286" y="6398794"/>
            <a:ext cx="274227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200">
                <a:solidFill>
                  <a:schemeClr val="accent1"/>
                </a:solidFill>
              </a:defRPr>
            </a:lvl1pPr>
          </a:lstStyle>
          <a:p>
            <a:pPr/>
            <a:r>
              <a:t>Sybesma, Vandoren (2014)</a:t>
            </a:r>
          </a:p>
        </p:txBody>
      </p:sp>
      <p:pic>
        <p:nvPicPr>
          <p:cNvPr id="247" name="image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100" y="1435100"/>
            <a:ext cx="657860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905831" y="6272303"/>
            <a:ext cx="11790281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2800"/>
              </a:spcBef>
              <a:buSzPct val="75000"/>
              <a:buChar char="•"/>
            </a:pPr>
            <a:r>
              <a:t>Overdamped for </a:t>
            </a:r>
          </a:p>
          <a:p>
            <a:pPr marL="444500" indent="-444500" algn="l">
              <a:spcBef>
                <a:spcPts val="2800"/>
              </a:spcBef>
              <a:buSzPct val="75000"/>
              <a:buChar char="•"/>
            </a:pPr>
            <a:r>
              <a:t>Relaxation time decreases as z increases, until          , when it increases again</a:t>
            </a:r>
          </a:p>
          <a:p>
            <a:pPr marL="444500" indent="-444500" algn="l">
              <a:spcBef>
                <a:spcPts val="2800"/>
              </a:spcBef>
              <a:buSzPct val="75000"/>
              <a:buChar char="•"/>
            </a:pPr>
            <a:r>
              <a:t>Bounded in narrow range</a:t>
            </a:r>
          </a:p>
        </p:txBody>
      </p:sp>
      <p:pic>
        <p:nvPicPr>
          <p:cNvPr id="249" name="image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5486" y="6438436"/>
            <a:ext cx="1079502" cy="385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02624" y="7355145"/>
            <a:ext cx="1079502" cy="334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4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91700" y="8833092"/>
            <a:ext cx="3530602" cy="385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3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19868" y="5429250"/>
            <a:ext cx="2247902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25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>
            <p:ph type="body" idx="1"/>
          </p:nvPr>
        </p:nvSpPr>
        <p:spPr>
          <a:xfrm>
            <a:off x="952500" y="1695388"/>
            <a:ext cx="11099800" cy="7790186"/>
          </a:xfrm>
          <a:prstGeom prst="rect">
            <a:avLst/>
          </a:prstGeom>
        </p:spPr>
        <p:txBody>
          <a:bodyPr anchor="t"/>
          <a:lstStyle/>
          <a:p>
            <a:pPr>
              <a:defRPr u="sng"/>
            </a:pPr>
            <a:r>
              <a:t>Characteristic method:</a:t>
            </a:r>
            <a:r>
              <a:rPr u="none"/>
              <a:t>                                        write coupled PDE’s of Einstein-scalar-Maxwell equations as a system of nested, linear ODE’s</a:t>
            </a:r>
            <a:endParaRPr u="none"/>
          </a:p>
          <a:p>
            <a:pPr/>
          </a:p>
          <a:p>
            <a:pPr/>
            <a:r>
              <a:t>This method can be adapted to asymptotically Lifshitz spacetimes</a:t>
            </a:r>
          </a:p>
        </p:txBody>
      </p:sp>
      <p:sp>
        <p:nvSpPr>
          <p:cNvPr id="257" name="Shape 257"/>
          <p:cNvSpPr/>
          <p:nvPr/>
        </p:nvSpPr>
        <p:spPr>
          <a:xfrm>
            <a:off x="10186475" y="2939992"/>
            <a:ext cx="30596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200">
                <a:solidFill>
                  <a:schemeClr val="accent1"/>
                </a:solidFill>
              </a:defRPr>
            </a:pPr>
            <a:r>
              <a:t>Bondi (1960)</a:t>
            </a:r>
          </a:p>
          <a:p>
            <a:pPr>
              <a:defRPr i="1" sz="2200">
                <a:solidFill>
                  <a:schemeClr val="accent1"/>
                </a:solidFill>
              </a:defRPr>
            </a:pPr>
            <a:r>
              <a:t>Sachs (1962)</a:t>
            </a:r>
          </a:p>
          <a:p>
            <a:pPr>
              <a:defRPr i="1" sz="2200">
                <a:solidFill>
                  <a:schemeClr val="accent1"/>
                </a:solidFill>
              </a:defRPr>
            </a:pPr>
            <a:r>
              <a:t>Chesler, Yaffe (2009)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2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>
            <p:ph type="body" sz="half" idx="1"/>
          </p:nvPr>
        </p:nvSpPr>
        <p:spPr>
          <a:xfrm>
            <a:off x="952500" y="1695388"/>
            <a:ext cx="11099800" cy="3197710"/>
          </a:xfrm>
          <a:prstGeom prst="rect">
            <a:avLst/>
          </a:prstGeom>
        </p:spPr>
        <p:txBody>
          <a:bodyPr anchor="t"/>
          <a:lstStyle/>
          <a:p>
            <a:pPr/>
            <a:r>
              <a:t>Need a particular coordinate ansatz:</a:t>
            </a:r>
          </a:p>
        </p:txBody>
      </p:sp>
      <p:sp>
        <p:nvSpPr>
          <p:cNvPr id="264" name="Shape 264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72" name="Group 272"/>
          <p:cNvGrpSpPr/>
          <p:nvPr/>
        </p:nvGrpSpPr>
        <p:grpSpPr>
          <a:xfrm>
            <a:off x="1335777" y="2425315"/>
            <a:ext cx="11357603" cy="2250177"/>
            <a:chOff x="0" y="0"/>
            <a:chExt cx="11357601" cy="2250175"/>
          </a:xfrm>
        </p:grpSpPr>
        <p:pic>
          <p:nvPicPr>
            <p:cNvPr id="265" name="image4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527" y="-1"/>
              <a:ext cx="11308075" cy="640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image43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377" y="705399"/>
              <a:ext cx="241302" cy="4236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image44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1784969"/>
              <a:ext cx="2283282" cy="465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image45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577" y="1289634"/>
              <a:ext cx="342902" cy="334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9" name="Shape 269"/>
            <p:cNvSpPr/>
            <p:nvPr/>
          </p:nvSpPr>
          <p:spPr>
            <a:xfrm>
              <a:off x="347116" y="1164920"/>
              <a:ext cx="2578782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200"/>
              </a:lvl1pPr>
            </a:lstStyle>
            <a:p>
              <a:pPr/>
              <a:r>
                <a:t>: anisotropy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347116" y="625135"/>
              <a:ext cx="3910398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200"/>
              </a:lvl1pPr>
            </a:lstStyle>
            <a:p>
              <a:pPr/>
              <a:r>
                <a:t>: blackening factor</a:t>
              </a:r>
            </a:p>
          </p:txBody>
        </p:sp>
        <p:sp>
          <p:nvSpPr>
            <p:cNvPr id="271" name="Shape 271"/>
            <p:cNvSpPr/>
            <p:nvPr/>
          </p:nvSpPr>
          <p:spPr>
            <a:xfrm>
              <a:off x="2418613" y="1665974"/>
              <a:ext cx="3801325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200"/>
              </a:lvl1pPr>
            </a:lstStyle>
            <a:p>
              <a:pPr/>
              <a:r>
                <a:t>: spatial volume</a:t>
              </a:r>
            </a:p>
          </p:txBody>
        </p:sp>
      </p:grpSp>
      <p:grpSp>
        <p:nvGrpSpPr>
          <p:cNvPr id="275" name="Group 275"/>
          <p:cNvGrpSpPr/>
          <p:nvPr/>
        </p:nvGrpSpPr>
        <p:grpSpPr>
          <a:xfrm>
            <a:off x="952500" y="4944810"/>
            <a:ext cx="11099800" cy="1107227"/>
            <a:chOff x="0" y="0"/>
            <a:chExt cx="11099800" cy="1107226"/>
          </a:xfrm>
        </p:grpSpPr>
        <p:sp>
          <p:nvSpPr>
            <p:cNvPr id="273" name="Shape 273"/>
            <p:cNvSpPr/>
            <p:nvPr/>
          </p:nvSpPr>
          <p:spPr>
            <a:xfrm>
              <a:off x="0" y="0"/>
              <a:ext cx="11099800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marL="444500" indent="-444500" algn="l">
                <a:spcBef>
                  <a:spcPts val="4200"/>
                </a:spcBef>
                <a:buSzPct val="75000"/>
                <a:buChar char="•"/>
              </a:lvl1pPr>
            </a:lstStyle>
            <a:p>
              <a:pPr/>
              <a:r>
                <a:t>Also need this gauge:</a:t>
              </a:r>
            </a:p>
          </p:txBody>
        </p:sp>
        <p:pic>
          <p:nvPicPr>
            <p:cNvPr id="274" name="image46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32853" y="683552"/>
              <a:ext cx="6921501" cy="4236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8" name="Group 278"/>
          <p:cNvGrpSpPr/>
          <p:nvPr/>
        </p:nvGrpSpPr>
        <p:grpSpPr>
          <a:xfrm>
            <a:off x="952500" y="6060209"/>
            <a:ext cx="11099800" cy="2190562"/>
            <a:chOff x="0" y="0"/>
            <a:chExt cx="11099800" cy="2190561"/>
          </a:xfrm>
        </p:grpSpPr>
        <p:sp>
          <p:nvSpPr>
            <p:cNvPr id="276" name="Shape 276"/>
            <p:cNvSpPr/>
            <p:nvPr/>
          </p:nvSpPr>
          <p:spPr>
            <a:xfrm>
              <a:off x="0" y="0"/>
              <a:ext cx="1109980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marL="444500" indent="-444500" algn="l">
                <a:spcBef>
                  <a:spcPts val="4200"/>
                </a:spcBef>
                <a:buSzPct val="75000"/>
                <a:buChar char="•"/>
              </a:lvl1pPr>
            </a:lstStyle>
            <a:p>
              <a:pPr/>
              <a:r>
                <a:t>Work with null-derivatives:</a:t>
              </a:r>
            </a:p>
          </p:txBody>
        </p:sp>
        <p:pic>
          <p:nvPicPr>
            <p:cNvPr id="277" name="image47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2811" y="592453"/>
              <a:ext cx="4302593" cy="1598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1" name="Group 281"/>
          <p:cNvGrpSpPr/>
          <p:nvPr/>
        </p:nvGrpSpPr>
        <p:grpSpPr>
          <a:xfrm>
            <a:off x="952500" y="8413794"/>
            <a:ext cx="11099800" cy="647701"/>
            <a:chOff x="0" y="0"/>
            <a:chExt cx="11099800" cy="647700"/>
          </a:xfrm>
        </p:grpSpPr>
        <p:sp>
          <p:nvSpPr>
            <p:cNvPr id="279" name="Shape 279"/>
            <p:cNvSpPr/>
            <p:nvPr/>
          </p:nvSpPr>
          <p:spPr>
            <a:xfrm>
              <a:off x="0" y="0"/>
              <a:ext cx="11099800" cy="647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>
              <a:lvl1pPr marL="444500" indent="-444500" algn="l">
                <a:spcBef>
                  <a:spcPts val="4200"/>
                </a:spcBef>
                <a:buSzPct val="75000"/>
                <a:buChar char="•"/>
              </a:lvl1pPr>
            </a:lstStyle>
            <a:p>
              <a:pPr/>
              <a:r>
                <a:t>Residual gauge symmetry:</a:t>
              </a:r>
            </a:p>
          </p:txBody>
        </p:sp>
        <p:pic>
          <p:nvPicPr>
            <p:cNvPr id="280" name="image48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52045" y="0"/>
              <a:ext cx="3556003" cy="601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28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3560" y="1542472"/>
            <a:ext cx="8699501" cy="815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5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5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5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5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5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5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5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8786" y="1749495"/>
            <a:ext cx="2556603" cy="32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57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145617" y="1662378"/>
            <a:ext cx="1651002" cy="397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58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171017" y="2587953"/>
            <a:ext cx="1600202" cy="397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59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145617" y="3475425"/>
            <a:ext cx="1651002" cy="46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6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120217" y="4428935"/>
            <a:ext cx="1701802" cy="46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61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1158317" y="5351972"/>
            <a:ext cx="1625602" cy="46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62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158317" y="6321995"/>
            <a:ext cx="1625602" cy="39751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-32025" y="7769057"/>
            <a:ext cx="13068849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2" name="Shape 302"/>
          <p:cNvSpPr/>
          <p:nvPr/>
        </p:nvSpPr>
        <p:spPr>
          <a:xfrm>
            <a:off x="222602" y="8060003"/>
            <a:ext cx="224896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constraint</a:t>
            </a:r>
          </a:p>
          <a:p>
            <a:pPr/>
            <a:r>
              <a:t>equations</a:t>
            </a:r>
          </a:p>
        </p:txBody>
      </p:sp>
      <p:pic>
        <p:nvPicPr>
          <p:cNvPr id="303" name="image63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755900" y="1536700"/>
            <a:ext cx="8699500" cy="612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5900" y="1536700"/>
            <a:ext cx="8699500" cy="815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64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933700" y="8064500"/>
            <a:ext cx="7128296" cy="743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65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940050" y="8066930"/>
            <a:ext cx="7124700" cy="74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66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1163300" y="6324600"/>
            <a:ext cx="1625600" cy="397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67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63500" y="1752600"/>
            <a:ext cx="2552700" cy="328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68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1125200" y="4432300"/>
            <a:ext cx="1701800" cy="46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69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3496602" y="9089190"/>
            <a:ext cx="6011596" cy="397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xit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xit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xit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0"/>
      <p:bldP build="whole" bldLvl="1" animBg="1" rev="0" advAuto="0" spid="304" grpId="21"/>
      <p:bldP build="whole" bldLvl="1" animBg="1" rev="0" advAuto="0" spid="287" grpId="2"/>
      <p:bldP build="whole" bldLvl="1" animBg="1" rev="0" advAuto="0" spid="304" grpId="25"/>
      <p:bldP build="whole" bldLvl="1" animBg="1" rev="0" advAuto="0" spid="300" grpId="19"/>
      <p:bldP build="whole" bldLvl="1" animBg="1" rev="0" advAuto="0" spid="308" grpId="34"/>
      <p:bldP build="whole" bldLvl="1" animBg="1" rev="0" advAuto="0" spid="300" grpId="31"/>
      <p:bldP build="whole" bldLvl="1" animBg="1" rev="0" advAuto="0" spid="296" grpId="7"/>
      <p:bldP build="whole" bldLvl="1" animBg="1" rev="0" advAuto="0" spid="306" grpId="28"/>
      <p:bldP build="whole" bldLvl="1" animBg="1" rev="0" advAuto="0" spid="292" grpId="15"/>
      <p:bldP build="whole" bldLvl="1" animBg="1" rev="0" advAuto="0" spid="294" grpId="3"/>
      <p:bldP build="whole" bldLvl="1" animBg="1" rev="0" advAuto="0" spid="292" grpId="17"/>
      <p:bldP build="whole" bldLvl="1" animBg="1" rev="0" advAuto="0" spid="299" grpId="16"/>
      <p:bldP build="whole" bldLvl="1" animBg="1" rev="0" advAuto="0" spid="303" grpId="26"/>
      <p:bldP build="whole" bldLvl="1" animBg="1" rev="0" advAuto="0" spid="298" grpId="13"/>
      <p:bldP build="whole" bldLvl="1" animBg="1" rev="0" advAuto="0" spid="291" grpId="12"/>
      <p:bldP build="whole" bldLvl="1" animBg="1" rev="0" advAuto="0" spid="301" grpId="23"/>
      <p:bldP build="whole" bldLvl="1" animBg="1" rev="0" advAuto="0" spid="291" grpId="14"/>
      <p:bldP build="whole" bldLvl="1" animBg="1" rev="0" advAuto="0" spid="310" grpId="36"/>
      <p:bldP build="whole" bldLvl="1" animBg="1" rev="0" advAuto="0" spid="293" grpId="18"/>
      <p:bldP build="whole" bldLvl="1" animBg="1" rev="0" advAuto="0" spid="293" grpId="20"/>
      <p:bldP build="whole" bldLvl="1" animBg="1" rev="0" advAuto="0" spid="307" grpId="35"/>
      <p:bldP build="whole" bldLvl="1" animBg="1" rev="0" advAuto="0" spid="289" grpId="6"/>
      <p:bldP build="whole" bldLvl="1" animBg="1" rev="0" advAuto="0" spid="288" grpId="1"/>
      <p:bldP build="whole" bldLvl="1" animBg="1" rev="0" advAuto="0" spid="289" grpId="8"/>
      <p:bldP build="whole" bldLvl="1" animBg="1" rev="0" advAuto="0" spid="290" grpId="9"/>
      <p:bldP build="whole" bldLvl="1" animBg="1" rev="0" advAuto="0" spid="288" grpId="5"/>
      <p:bldP build="whole" bldLvl="1" animBg="1" rev="0" advAuto="0" spid="298" grpId="30"/>
      <p:bldP build="whole" bldLvl="1" animBg="1" rev="0" advAuto="0" spid="305" grpId="27"/>
      <p:bldP build="whole" bldLvl="1" animBg="1" rev="0" advAuto="0" spid="305" grpId="29"/>
      <p:bldP build="whole" bldLvl="1" animBg="1" rev="0" advAuto="0" spid="290" grpId="11"/>
      <p:bldP build="whole" bldLvl="1" animBg="1" rev="0" advAuto="0" spid="309" grpId="33"/>
      <p:bldP build="whole" bldLvl="1" animBg="1" rev="0" advAuto="0" spid="302" grpId="22"/>
      <p:bldP build="whole" bldLvl="1" animBg="1" rev="0" advAuto="0" spid="294" grpId="32"/>
      <p:bldP build="whole" bldLvl="1" animBg="1" rev="0" advAuto="0" spid="302" grpId="24"/>
      <p:bldP build="whole" bldLvl="1" animBg="1" rev="0" advAuto="0" spid="295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Near boundary expansion</a:t>
            </a:r>
          </a:p>
        </p:txBody>
      </p:sp>
      <p:pic>
        <p:nvPicPr>
          <p:cNvPr id="31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>
            <p:ph type="body" idx="1"/>
          </p:nvPr>
        </p:nvSpPr>
        <p:spPr>
          <a:xfrm>
            <a:off x="502431" y="6193304"/>
            <a:ext cx="13004801" cy="4202407"/>
          </a:xfrm>
          <a:prstGeom prst="rect">
            <a:avLst/>
          </a:prstGeom>
        </p:spPr>
        <p:txBody>
          <a:bodyPr anchor="t"/>
          <a:lstStyle/>
          <a:p>
            <a:pPr/>
            <a:r>
              <a:t>Only dynamical mode is </a:t>
            </a:r>
          </a:p>
          <a:p>
            <a:pPr/>
            <a:r>
              <a:t>Additional scalar and gauge field have no independent dynamics!</a:t>
            </a:r>
          </a:p>
          <a:p>
            <a:pPr/>
            <a:r>
              <a:t>No sources</a:t>
            </a:r>
          </a:p>
        </p:txBody>
      </p:sp>
      <p:pic>
        <p:nvPicPr>
          <p:cNvPr id="317" name="image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9650" y="6349651"/>
            <a:ext cx="825500" cy="47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7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400" y="1752600"/>
            <a:ext cx="7416800" cy="421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952500" y="-1270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Motivation</a:t>
            </a:r>
          </a:p>
        </p:txBody>
      </p:sp>
      <p:sp>
        <p:nvSpPr>
          <p:cNvPr id="127" name="Shape 127"/>
          <p:cNvSpPr/>
          <p:nvPr/>
        </p:nvSpPr>
        <p:spPr>
          <a:xfrm>
            <a:off x="952500" y="1338902"/>
            <a:ext cx="1109980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7000" u="sng"/>
            </a:lvl1pPr>
          </a:lstStyle>
          <a:p>
            <a:pPr/>
            <a:r>
              <a:t>Nonrelativistic plasmas </a:t>
            </a:r>
          </a:p>
        </p:txBody>
      </p:sp>
      <p:sp>
        <p:nvSpPr>
          <p:cNvPr id="128" name="Shape 128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952500" y="2888940"/>
            <a:ext cx="11099800" cy="6286503"/>
          </a:xfrm>
          <a:prstGeom prst="rect">
            <a:avLst/>
          </a:prstGeom>
        </p:spPr>
        <p:txBody>
          <a:bodyPr anchor="t"/>
          <a:lstStyle/>
          <a:p>
            <a:pPr/>
            <a:r>
              <a:t>A lot of research has been done into the holographic thermalization of relativistic plasmas (the QGP)</a:t>
            </a:r>
          </a:p>
          <a:p>
            <a:pPr/>
            <a:r>
              <a:t>Comparatively very little has been done for the nonrelativistic case (ultracold Fermi gases)</a:t>
            </a:r>
          </a:p>
          <a:p>
            <a:pPr/>
            <a:r>
              <a:t>While we might have much better experimental control there                                                        (see Paul Romatschke’s talk on wednesday!)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Near boundary expansion</a:t>
            </a:r>
          </a:p>
        </p:txBody>
      </p:sp>
      <p:pic>
        <p:nvPicPr>
          <p:cNvPr id="32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/>
          <p:nvPr>
            <p:ph type="body" idx="1"/>
          </p:nvPr>
        </p:nvSpPr>
        <p:spPr>
          <a:xfrm>
            <a:off x="93436" y="6193304"/>
            <a:ext cx="12817928" cy="4202407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30000"/>
              </a:lnSpc>
              <a:defRPr sz="3000"/>
            </a:pPr>
            <a:r>
              <a:t>Have to be careful in making them finite for numerics</a:t>
            </a:r>
          </a:p>
          <a:p>
            <a:pPr>
              <a:lnSpc>
                <a:spcPct val="30000"/>
              </a:lnSpc>
              <a:defRPr sz="3000"/>
            </a:pPr>
            <a:r>
              <a:t>Usually (in AdS) starting with the first normalisable mode works</a:t>
            </a:r>
          </a:p>
          <a:p>
            <a:pPr>
              <a:lnSpc>
                <a:spcPct val="30000"/>
              </a:lnSpc>
              <a:defRPr sz="3000"/>
            </a:pPr>
            <a:r>
              <a:t>For       and a doing this leads to unstable equations</a:t>
            </a:r>
          </a:p>
          <a:p>
            <a:pPr>
              <a:lnSpc>
                <a:spcPct val="30000"/>
              </a:lnSpc>
              <a:defRPr sz="3000"/>
            </a:pPr>
            <a:r>
              <a:t>rescaling differently greatly improves stability</a:t>
            </a:r>
          </a:p>
          <a:p>
            <a:pPr>
              <a:lnSpc>
                <a:spcPct val="30000"/>
              </a:lnSpc>
              <a:defRPr sz="3000"/>
            </a:pPr>
            <a:r>
              <a:t>Finally do a coordinate transformation </a:t>
            </a:r>
          </a:p>
        </p:txBody>
      </p:sp>
      <p:pic>
        <p:nvPicPr>
          <p:cNvPr id="325" name="image7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5783" y="7707348"/>
            <a:ext cx="584203" cy="308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1752600"/>
            <a:ext cx="7416800" cy="421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7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527" y="1778603"/>
            <a:ext cx="10185402" cy="427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7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400" y="1778000"/>
            <a:ext cx="10185400" cy="427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7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06400" y="1778000"/>
            <a:ext cx="99949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7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93122" y="8920674"/>
            <a:ext cx="1675308" cy="385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8"/>
      <p:bldP build="whole" bldLvl="1" animBg="1" rev="0" advAuto="0" spid="330" grpId="9"/>
      <p:bldP build="whole" bldLvl="1" animBg="1" rev="0" advAuto="0" spid="329" grpId="7"/>
      <p:bldP build="whole" bldLvl="1" animBg="1" rev="0" advAuto="0" spid="327" grpId="2"/>
      <p:bldP build="p" bldLvl="5" animBg="1" rev="0" advAuto="0" spid="324" grpId="1"/>
      <p:bldP build="whole" bldLvl="1" animBg="1" rev="0" advAuto="0" spid="328" grpId="5"/>
      <p:bldP build="whole" bldLvl="1" animBg="1" rev="0" advAuto="0" spid="326" grpId="3"/>
      <p:bldP build="whole" bldLvl="1" animBg="1" rev="0" advAuto="0" spid="325" grpId="4"/>
      <p:bldP build="whole" bldLvl="1" animBg="1" rev="0" advAuto="0" spid="327" grpId="6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Renormalisation</a:t>
            </a:r>
          </a:p>
        </p:txBody>
      </p:sp>
      <p:pic>
        <p:nvPicPr>
          <p:cNvPr id="333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" name="Shape 335"/>
          <p:cNvSpPr/>
          <p:nvPr/>
        </p:nvSpPr>
        <p:spPr>
          <a:xfrm>
            <a:off x="577220" y="2054869"/>
            <a:ext cx="11850360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Counter-term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Energy-momentum tensor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Satisfying the Ward identity 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Pressure anisotropy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Conserved energy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No dynamics in       ,      : both constants</a:t>
            </a:r>
          </a:p>
        </p:txBody>
      </p:sp>
      <p:pic>
        <p:nvPicPr>
          <p:cNvPr id="336" name="image7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7301" y="3070822"/>
            <a:ext cx="5904243" cy="829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7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234" y="2033239"/>
            <a:ext cx="7727567" cy="82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8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05948" y="4364030"/>
            <a:ext cx="4241802" cy="47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8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0155" y="5301753"/>
            <a:ext cx="6190794" cy="739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82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16409" y="7659547"/>
            <a:ext cx="622302" cy="358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83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63288" y="7665897"/>
            <a:ext cx="584202" cy="346204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/>
        </p:nvSpPr>
        <p:spPr>
          <a:xfrm>
            <a:off x="9906466" y="1393815"/>
            <a:ext cx="305965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200">
                <a:solidFill>
                  <a:schemeClr val="accent1"/>
                </a:solidFill>
              </a:defRPr>
            </a:lvl1pPr>
          </a:lstStyle>
          <a:p>
            <a:pPr/>
            <a:r>
              <a:t>Kiritsis, Matsuo (2015)</a:t>
            </a:r>
          </a:p>
        </p:txBody>
      </p:sp>
      <p:pic>
        <p:nvPicPr>
          <p:cNvPr id="343" name="image8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02250" y="6225037"/>
            <a:ext cx="2349500" cy="957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34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Shape 350"/>
          <p:cNvSpPr/>
          <p:nvPr/>
        </p:nvSpPr>
        <p:spPr>
          <a:xfrm>
            <a:off x="415274" y="2410962"/>
            <a:ext cx="11850363" cy="66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To compare different (d,z), fix 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Subtlety due to Lifshitz asymptotics:                                We have to specify both              and             , while          is determined by B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To deal with this, plug in                 and                            in the near boundary expansion, to order 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Finally fix             so that </a:t>
            </a:r>
          </a:p>
        </p:txBody>
      </p:sp>
      <p:pic>
        <p:nvPicPr>
          <p:cNvPr id="351" name="image8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891" y="3187874"/>
            <a:ext cx="8077202" cy="1058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8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00684" y="6934395"/>
            <a:ext cx="1849782" cy="408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8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37492" y="7463787"/>
            <a:ext cx="2013964" cy="408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8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72499" y="8565626"/>
            <a:ext cx="2565402" cy="398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89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65162" y="6901619"/>
            <a:ext cx="3581402" cy="474474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4151311" y="1520475"/>
            <a:ext cx="47021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Initial conditions</a:t>
            </a:r>
          </a:p>
        </p:txBody>
      </p:sp>
      <p:pic>
        <p:nvPicPr>
          <p:cNvPr id="357" name="image9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58821" y="5237614"/>
            <a:ext cx="1460502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9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651357" y="5148714"/>
            <a:ext cx="1358902" cy="474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9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428965" y="5174114"/>
            <a:ext cx="254002" cy="423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9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095426" y="8517073"/>
            <a:ext cx="1079502" cy="347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365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7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705" y="3296568"/>
            <a:ext cx="7293381" cy="3160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9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8298" y="3191604"/>
            <a:ext cx="5398797" cy="3370392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/>
          <p:nvPr/>
        </p:nvSpPr>
        <p:spPr>
          <a:xfrm>
            <a:off x="4492090" y="1939545"/>
            <a:ext cx="40206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Example: d=4, z=2</a:t>
            </a:r>
          </a:p>
        </p:txBody>
      </p:sp>
      <p:sp>
        <p:nvSpPr>
          <p:cNvPr id="370" name="Shape 370"/>
          <p:cNvSpPr/>
          <p:nvPr/>
        </p:nvSpPr>
        <p:spPr>
          <a:xfrm>
            <a:off x="577220" y="7457147"/>
            <a:ext cx="1185036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Pressure isotropizes as 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Horizon area monotonically increases</a:t>
            </a:r>
          </a:p>
        </p:txBody>
      </p:sp>
      <p:pic>
        <p:nvPicPr>
          <p:cNvPr id="371" name="image9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11850" y="7636305"/>
            <a:ext cx="1282700" cy="334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376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8" name="image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7400" y="2089150"/>
            <a:ext cx="8890000" cy="557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9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7400" y="2089150"/>
            <a:ext cx="8890000" cy="557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9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57400" y="2089150"/>
            <a:ext cx="8890000" cy="557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4" name="Group 384"/>
          <p:cNvGrpSpPr/>
          <p:nvPr/>
        </p:nvGrpSpPr>
        <p:grpSpPr>
          <a:xfrm>
            <a:off x="506696" y="7339531"/>
            <a:ext cx="11991409" cy="2116023"/>
            <a:chOff x="0" y="0"/>
            <a:chExt cx="11991408" cy="2116021"/>
          </a:xfrm>
        </p:grpSpPr>
        <p:sp>
          <p:nvSpPr>
            <p:cNvPr id="381" name="Shape 381"/>
            <p:cNvSpPr/>
            <p:nvPr/>
          </p:nvSpPr>
          <p:spPr>
            <a:xfrm>
              <a:off x="-1" y="117617"/>
              <a:ext cx="11850364" cy="172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marL="444500" indent="-444500" algn="l">
                <a:spcBef>
                  <a:spcPts val="4200"/>
                </a:spcBef>
                <a:buSzPct val="75000"/>
                <a:buChar char="•"/>
              </a:pPr>
              <a:r>
                <a:t>Fit initial profile with first 10 QNM’s                                   </a:t>
              </a:r>
            </a:p>
            <a:p>
              <a:pPr marL="444500" indent="-444500" algn="l">
                <a:spcBef>
                  <a:spcPts val="4200"/>
                </a:spcBef>
                <a:buSzPct val="75000"/>
                <a:buChar char="•"/>
              </a:pPr>
              <a:r>
                <a:t>dashed lines: evolution of      </a:t>
              </a:r>
            </a:p>
          </p:txBody>
        </p:sp>
        <p:pic>
          <p:nvPicPr>
            <p:cNvPr id="382" name="image99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92105" y="0"/>
              <a:ext cx="4299303" cy="967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3" name="image100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98588" y="1111439"/>
              <a:ext cx="3554985" cy="1004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Shape 385"/>
          <p:cNvSpPr/>
          <p:nvPr/>
        </p:nvSpPr>
        <p:spPr>
          <a:xfrm>
            <a:off x="9462568" y="2035433"/>
            <a:ext cx="10538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(d,z)</a:t>
            </a:r>
          </a:p>
        </p:txBody>
      </p:sp>
      <p:sp>
        <p:nvSpPr>
          <p:cNvPr id="386" name="Shape 386"/>
          <p:cNvSpPr/>
          <p:nvPr/>
        </p:nvSpPr>
        <p:spPr>
          <a:xfrm>
            <a:off x="10186475" y="8343814"/>
            <a:ext cx="30596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200">
                <a:solidFill>
                  <a:schemeClr val="accent1"/>
                </a:solidFill>
              </a:defRPr>
            </a:pPr>
            <a:r>
              <a:t>Heller, Mateos, </a:t>
            </a:r>
          </a:p>
          <a:p>
            <a:pPr>
              <a:defRPr i="1" sz="2200">
                <a:solidFill>
                  <a:schemeClr val="accent1"/>
                </a:solidFill>
              </a:defRPr>
            </a:pPr>
            <a:r>
              <a:t>van der Schee, </a:t>
            </a:r>
          </a:p>
          <a:p>
            <a:pPr>
              <a:defRPr i="1" sz="2200">
                <a:solidFill>
                  <a:schemeClr val="accent1"/>
                </a:solidFill>
              </a:defRPr>
            </a:pPr>
            <a:r>
              <a:t>Triana (2015)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4"/>
      <p:bldP build="whole" bldLvl="1" animBg="1" rev="0" advAuto="0" spid="378" grpId="6"/>
      <p:bldP build="whole" bldLvl="1" animBg="1" rev="0" advAuto="0" spid="380" grpId="1"/>
      <p:bldP build="whole" bldLvl="1" animBg="1" rev="0" advAuto="0" spid="380" grpId="2"/>
      <p:bldP build="whole" bldLvl="1" animBg="1" rev="0" advAuto="0" spid="378" grpId="3"/>
      <p:bldP build="whole" bldLvl="1" animBg="1" rev="0" advAuto="0" spid="379" grpId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39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Shape 393"/>
          <p:cNvSpPr/>
          <p:nvPr/>
        </p:nvSpPr>
        <p:spPr>
          <a:xfrm>
            <a:off x="506696" y="7457147"/>
            <a:ext cx="118503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Zoomed in, comparison with relaxation time</a:t>
            </a:r>
          </a:p>
        </p:txBody>
      </p:sp>
      <p:pic>
        <p:nvPicPr>
          <p:cNvPr id="394" name="image1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6424" y="2342725"/>
            <a:ext cx="6504548" cy="4488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102.png"/>
          <p:cNvPicPr>
            <a:picLocks noChangeAspect="1"/>
          </p:cNvPicPr>
          <p:nvPr/>
        </p:nvPicPr>
        <p:blipFill>
          <a:blip r:embed="rId5">
            <a:extLst/>
          </a:blip>
          <a:srcRect l="2173" t="0" r="2173" b="0"/>
          <a:stretch>
            <a:fillRect/>
          </a:stretch>
        </p:blipFill>
        <p:spPr>
          <a:xfrm>
            <a:off x="-42963" y="2584564"/>
            <a:ext cx="6414463" cy="400445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5506851" y="2512593"/>
            <a:ext cx="84505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sng"/>
            </a:lvl1pPr>
          </a:lstStyle>
          <a:p>
            <a:pPr/>
            <a:r>
              <a:t>(d,z)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image1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6876" y="2089150"/>
            <a:ext cx="8890002" cy="557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1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6876" y="2070100"/>
            <a:ext cx="8890002" cy="5613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Nonlinear Isotropization</a:t>
            </a:r>
          </a:p>
        </p:txBody>
      </p:sp>
      <p:pic>
        <p:nvPicPr>
          <p:cNvPr id="403" name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Shape 404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5" name="image10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58410" y="7587301"/>
            <a:ext cx="2679702" cy="474474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/>
          <p:nvPr/>
        </p:nvSpPr>
        <p:spPr>
          <a:xfrm>
            <a:off x="506696" y="7457147"/>
            <a:ext cx="11850363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Compare different (d,z) with the same   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Virtually identical!      </a:t>
            </a:r>
          </a:p>
        </p:txBody>
      </p:sp>
      <p:sp>
        <p:nvSpPr>
          <p:cNvPr id="407" name="Shape 407"/>
          <p:cNvSpPr/>
          <p:nvPr/>
        </p:nvSpPr>
        <p:spPr>
          <a:xfrm>
            <a:off x="577220" y="7457147"/>
            <a:ext cx="1185036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Even for larger initial conditions, which are not well described by a QNM fit!</a:t>
            </a:r>
          </a:p>
        </p:txBody>
      </p:sp>
      <p:pic>
        <p:nvPicPr>
          <p:cNvPr id="408" name="image10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27852" y="2542621"/>
            <a:ext cx="1583227" cy="947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107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55714" y="3478533"/>
            <a:ext cx="1181999" cy="94733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>
            <a:off x="9695908" y="1957653"/>
            <a:ext cx="10538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(d,z)</a:t>
            </a:r>
          </a:p>
        </p:txBody>
      </p:sp>
      <p:grpSp>
        <p:nvGrpSpPr>
          <p:cNvPr id="417" name="Group 417"/>
          <p:cNvGrpSpPr/>
          <p:nvPr/>
        </p:nvGrpSpPr>
        <p:grpSpPr>
          <a:xfrm>
            <a:off x="3123046" y="2692438"/>
            <a:ext cx="4078720" cy="3537520"/>
            <a:chOff x="0" y="0"/>
            <a:chExt cx="4078718" cy="3537519"/>
          </a:xfrm>
        </p:grpSpPr>
        <p:sp>
          <p:nvSpPr>
            <p:cNvPr id="411" name="Shape 411"/>
            <p:cNvSpPr/>
            <p:nvPr/>
          </p:nvSpPr>
          <p:spPr>
            <a:xfrm>
              <a:off x="2897770" y="0"/>
              <a:ext cx="118094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QNM</a:t>
              </a:r>
            </a:p>
          </p:txBody>
        </p:sp>
        <p:sp>
          <p:nvSpPr>
            <p:cNvPr id="412" name="Shape 412"/>
            <p:cNvSpPr/>
            <p:nvPr/>
          </p:nvSpPr>
          <p:spPr>
            <a:xfrm flipH="1">
              <a:off x="2675096" y="628311"/>
              <a:ext cx="727974" cy="7279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3" name="Shape 413"/>
            <p:cNvSpPr/>
            <p:nvPr/>
          </p:nvSpPr>
          <p:spPr>
            <a:xfrm flipH="1">
              <a:off x="1944405" y="606804"/>
              <a:ext cx="1490433" cy="6279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-1" y="2889819"/>
              <a:ext cx="199476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nonlinear</a:t>
              </a:r>
            </a:p>
          </p:txBody>
        </p:sp>
        <p:sp>
          <p:nvSpPr>
            <p:cNvPr id="415" name="Shape 415"/>
            <p:cNvSpPr/>
            <p:nvPr/>
          </p:nvSpPr>
          <p:spPr>
            <a:xfrm flipV="1">
              <a:off x="864640" y="1265661"/>
              <a:ext cx="1726822" cy="17649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416" name="Shape 416"/>
            <p:cNvSpPr/>
            <p:nvPr/>
          </p:nvSpPr>
          <p:spPr>
            <a:xfrm flipV="1">
              <a:off x="893736" y="2229405"/>
              <a:ext cx="1428345" cy="7991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</p:grpSp>
      <p:sp>
        <p:nvSpPr>
          <p:cNvPr id="418" name="Shape 418"/>
          <p:cNvSpPr/>
          <p:nvPr/>
        </p:nvSpPr>
        <p:spPr>
          <a:xfrm>
            <a:off x="6023100" y="2692438"/>
            <a:ext cx="11809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QNM</a:t>
            </a:r>
          </a:p>
        </p:txBody>
      </p:sp>
      <p:sp>
        <p:nvSpPr>
          <p:cNvPr id="419" name="Shape 419"/>
          <p:cNvSpPr/>
          <p:nvPr/>
        </p:nvSpPr>
        <p:spPr>
          <a:xfrm>
            <a:off x="3123236" y="5580717"/>
            <a:ext cx="19947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nonlinear</a:t>
            </a:r>
          </a:p>
        </p:txBody>
      </p:sp>
      <p:sp>
        <p:nvSpPr>
          <p:cNvPr id="420" name="Shape 420"/>
          <p:cNvSpPr/>
          <p:nvPr/>
        </p:nvSpPr>
        <p:spPr>
          <a:xfrm>
            <a:off x="3981179" y="5746098"/>
            <a:ext cx="1384771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1" name="Shape 421"/>
          <p:cNvSpPr/>
          <p:nvPr/>
        </p:nvSpPr>
        <p:spPr>
          <a:xfrm flipV="1">
            <a:off x="3970868" y="5255199"/>
            <a:ext cx="166379" cy="47001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2" name="Shape 422"/>
          <p:cNvSpPr/>
          <p:nvPr/>
        </p:nvSpPr>
        <p:spPr>
          <a:xfrm flipH="1">
            <a:off x="5178237" y="3262291"/>
            <a:ext cx="1380311" cy="44831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23" name="Shape 423"/>
          <p:cNvSpPr/>
          <p:nvPr/>
        </p:nvSpPr>
        <p:spPr>
          <a:xfrm flipH="1">
            <a:off x="5737035" y="3262217"/>
            <a:ext cx="798876" cy="259318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12"/>
      <p:bldP build="whole" bldLvl="1" animBg="1" rev="0" advAuto="0" spid="417" grpId="4"/>
      <p:bldP build="whole" bldLvl="1" animBg="1" rev="0" advAuto="0" spid="405" grpId="3"/>
      <p:bldP build="whole" bldLvl="1" animBg="1" rev="0" advAuto="0" spid="423" grpId="9"/>
      <p:bldP build="whole" bldLvl="1" animBg="1" rev="0" advAuto="0" spid="407" grpId="2"/>
      <p:bldP build="whole" bldLvl="1" animBg="1" rev="0" advAuto="0" spid="401" grpId="5"/>
      <p:bldP build="whole" bldLvl="1" animBg="1" rev="0" advAuto="0" spid="419" grpId="8"/>
      <p:bldP build="whole" bldLvl="1" animBg="1" rev="0" advAuto="0" spid="406" grpId="1"/>
      <p:bldP build="whole" bldLvl="1" animBg="1" rev="0" advAuto="0" spid="400" grpId="6"/>
      <p:bldP build="whole" bldLvl="1" animBg="1" rev="0" advAuto="0" spid="418" grpId="7"/>
      <p:bldP build="whole" bldLvl="1" animBg="1" rev="0" advAuto="0" spid="420" grpId="11"/>
      <p:bldP build="whole" bldLvl="1" animBg="1" rev="0" advAuto="0" spid="422" grpId="1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/>
          </p:nvPr>
        </p:nvSpPr>
        <p:spPr>
          <a:xfrm>
            <a:off x="-13545" y="-469233"/>
            <a:ext cx="13031890" cy="2159002"/>
          </a:xfrm>
          <a:prstGeom prst="rect">
            <a:avLst/>
          </a:prstGeom>
        </p:spPr>
        <p:txBody>
          <a:bodyPr/>
          <a:lstStyle>
            <a:lvl1pPr>
              <a:defRPr sz="6000" u="sng"/>
            </a:lvl1pPr>
          </a:lstStyle>
          <a:p>
            <a:pPr/>
            <a:r>
              <a:t>Conclusions</a:t>
            </a:r>
          </a:p>
        </p:txBody>
      </p:sp>
      <p:pic>
        <p:nvPicPr>
          <p:cNvPr id="42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>
            <p:ph type="body" idx="1"/>
          </p:nvPr>
        </p:nvSpPr>
        <p:spPr>
          <a:xfrm>
            <a:off x="264119" y="1098640"/>
            <a:ext cx="12476562" cy="4882617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2300"/>
              </a:spcBef>
            </a:pPr>
            <a:r>
              <a:t>At the linearised level, isotropization is universally characterised by the ratio alpha</a:t>
            </a:r>
          </a:p>
          <a:p>
            <a:pPr>
              <a:spcBef>
                <a:spcPts val="2300"/>
              </a:spcBef>
            </a:pPr>
            <a:r>
              <a:t>This seems to persist in the nonlinear regime, even when quasi normal modes do not provide a good description</a:t>
            </a:r>
          </a:p>
          <a:p>
            <a:pPr>
              <a:spcBef>
                <a:spcPts val="2300"/>
              </a:spcBef>
            </a:pPr>
            <a:r>
              <a:t>Evolution becomes overdamped for </a:t>
            </a:r>
          </a:p>
          <a:p>
            <a:pPr>
              <a:spcBef>
                <a:spcPts val="2300"/>
              </a:spcBef>
            </a:pPr>
            <a:r>
              <a:t>increasing z from 1, relaxation times first decrease, then increase again after </a:t>
            </a:r>
          </a:p>
        </p:txBody>
      </p:sp>
      <p:sp>
        <p:nvSpPr>
          <p:cNvPr id="430" name="Shape 430"/>
          <p:cNvSpPr/>
          <p:nvPr>
            <p:ph type="sldNum" sz="quarter" idx="4294967295"/>
          </p:nvPr>
        </p:nvSpPr>
        <p:spPr>
          <a:xfrm>
            <a:off x="6318147" y="9220837"/>
            <a:ext cx="368505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1" name="image1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5109" y="1769364"/>
            <a:ext cx="2679702" cy="47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3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05209" y="4041538"/>
            <a:ext cx="1079502" cy="385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38878" y="5406211"/>
            <a:ext cx="1079502" cy="334774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Shape 434"/>
          <p:cNvSpPr/>
          <p:nvPr/>
        </p:nvSpPr>
        <p:spPr>
          <a:xfrm>
            <a:off x="-13545" y="6249432"/>
            <a:ext cx="1303189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6000" u="sng"/>
            </a:lvl1pPr>
          </a:lstStyle>
          <a:p>
            <a:pPr/>
            <a:r>
              <a:t>Open questions</a:t>
            </a:r>
          </a:p>
        </p:txBody>
      </p:sp>
      <p:sp>
        <p:nvSpPr>
          <p:cNvPr id="435" name="Shape 435"/>
          <p:cNvSpPr/>
          <p:nvPr/>
        </p:nvSpPr>
        <p:spPr>
          <a:xfrm>
            <a:off x="264119" y="7261118"/>
            <a:ext cx="12476562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2300"/>
              </a:spcBef>
              <a:buSzPct val="75000"/>
              <a:buChar char="•"/>
            </a:pPr>
            <a:r>
              <a:t>Connection to experiment? </a:t>
            </a:r>
            <a:r>
              <a:rPr>
                <a:solidFill>
                  <a:srgbClr val="0433FF"/>
                </a:solidFill>
              </a:rPr>
              <a:t>See Paul Romatschke’s talk</a:t>
            </a:r>
            <a:endParaRPr>
              <a:solidFill>
                <a:srgbClr val="0433FF"/>
              </a:solidFill>
            </a:endParaRPr>
          </a:p>
          <a:p>
            <a:pPr marL="444500" indent="-444500" algn="l">
              <a:spcBef>
                <a:spcPts val="2300"/>
              </a:spcBef>
              <a:buSzPct val="75000"/>
              <a:buChar char="•"/>
            </a:pPr>
            <a:r>
              <a:t>What about different Lifshitz models?</a:t>
            </a:r>
          </a:p>
        </p:txBody>
      </p:sp>
      <p:sp>
        <p:nvSpPr>
          <p:cNvPr id="436" name="Shape 436"/>
          <p:cNvSpPr/>
          <p:nvPr/>
        </p:nvSpPr>
        <p:spPr>
          <a:xfrm>
            <a:off x="8138628" y="8351131"/>
            <a:ext cx="455141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2"/>
      <p:bldP build="whole" bldLvl="1" animBg="1" rev="0" advAuto="0" spid="436" grpId="3"/>
      <p:bldP build="whole" bldLvl="1" animBg="1" rev="0" advAuto="0" spid="4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QNMspectral</a:t>
            </a:r>
          </a:p>
        </p:txBody>
      </p:sp>
      <p:pic>
        <p:nvPicPr>
          <p:cNvPr id="43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>
            <p:ph type="body" idx="1"/>
          </p:nvPr>
        </p:nvSpPr>
        <p:spPr>
          <a:xfrm>
            <a:off x="-13431" y="2514234"/>
            <a:ext cx="12937597" cy="6829685"/>
          </a:xfrm>
          <a:prstGeom prst="rect">
            <a:avLst/>
          </a:prstGeom>
        </p:spPr>
        <p:txBody>
          <a:bodyPr anchor="t"/>
          <a:lstStyle/>
          <a:p>
            <a:pPr lvl="1">
              <a:defRPr sz="3200"/>
            </a:pPr>
            <a:r>
              <a:t>A QNM equation is an ODE :</a:t>
            </a:r>
          </a:p>
          <a:p>
            <a:pPr lvl="1">
              <a:defRPr sz="3200"/>
            </a:pPr>
            <a:r>
              <a:t>In Eddington-Finkelstein coordinates, the infalling boundary condition at the horizon becomes regularity</a:t>
            </a:r>
          </a:p>
          <a:p>
            <a:pPr lvl="1">
              <a:defRPr sz="3200"/>
            </a:pPr>
            <a:r>
              <a:t>Rescaling the function appropriately, normalisability at the boundary becomes finiteness</a:t>
            </a:r>
          </a:p>
          <a:p>
            <a:pPr lvl="1">
              <a:defRPr sz="3200"/>
            </a:pPr>
            <a:r>
              <a:t>Discretising r and writing    as a sum of Chebyshev polynomials, the equation becomes a matrix equation                     ,              with boundary conditions automatically satisfied  </a:t>
            </a:r>
          </a:p>
        </p:txBody>
      </p:sp>
      <p:sp>
        <p:nvSpPr>
          <p:cNvPr id="441" name="Shape 441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2" name="Shape 442"/>
          <p:cNvSpPr/>
          <p:nvPr/>
        </p:nvSpPr>
        <p:spPr>
          <a:xfrm>
            <a:off x="711618" y="1821143"/>
            <a:ext cx="35026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The method</a:t>
            </a:r>
          </a:p>
        </p:txBody>
      </p:sp>
      <p:pic>
        <p:nvPicPr>
          <p:cNvPr id="443" name="image1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5948" y="2652468"/>
            <a:ext cx="3098802" cy="47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1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71324" y="7014037"/>
            <a:ext cx="2082802" cy="57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9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31913" y="6647195"/>
            <a:ext cx="254002" cy="423674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9486455" y="2037043"/>
            <a:ext cx="3059657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200">
                <a:solidFill>
                  <a:schemeClr val="accent1"/>
                </a:solidFill>
              </a:defRPr>
            </a:lvl1pPr>
          </a:lstStyle>
          <a:p>
            <a:pPr/>
            <a:r>
              <a:t>Yaffe et al. (2015)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QNMspectral</a:t>
            </a:r>
          </a:p>
        </p:txBody>
      </p:sp>
      <p:pic>
        <p:nvPicPr>
          <p:cNvPr id="44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>
            <p:ph type="body" idx="1"/>
          </p:nvPr>
        </p:nvSpPr>
        <p:spPr>
          <a:xfrm>
            <a:off x="-13431" y="2514234"/>
            <a:ext cx="12937597" cy="6829685"/>
          </a:xfrm>
          <a:prstGeom prst="rect">
            <a:avLst/>
          </a:prstGeom>
        </p:spPr>
        <p:txBody>
          <a:bodyPr anchor="t"/>
          <a:lstStyle/>
          <a:p>
            <a:pPr lvl="1">
              <a:spcBef>
                <a:spcPts val="1400"/>
              </a:spcBef>
            </a:pPr>
            <a:r>
              <a:t>In simple cases, as in this talk,                           ,               so the equation becomes                   .</a:t>
            </a:r>
          </a:p>
          <a:p>
            <a:pPr lvl="1">
              <a:spcBef>
                <a:spcPts val="1400"/>
              </a:spcBef>
            </a:pPr>
            <a:r>
              <a:t>This is a generalised eigenvalue problem, solved in Mathematica simply by Eigenvalues[{A,B}].</a:t>
            </a:r>
          </a:p>
          <a:p>
            <a:pPr lvl="1">
              <a:spcBef>
                <a:spcPts val="1400"/>
              </a:spcBef>
            </a:pPr>
            <a:r>
              <a:t>If it is not linear, it can always be made linear</a:t>
            </a:r>
          </a:p>
          <a:p>
            <a:pPr lvl="1">
              <a:spcBef>
                <a:spcPts val="1400"/>
              </a:spcBef>
            </a:pPr>
            <a:r>
              <a:t>Alternatively, one can sweep the complex    -plane looking for zeroes of               .</a:t>
            </a:r>
          </a:p>
          <a:p>
            <a:pPr lvl="1">
              <a:spcBef>
                <a:spcPts val="1400"/>
              </a:spcBef>
            </a:pPr>
            <a:r>
              <a:t>You may have a coupled system of equations, or the background may be numerical, this will still work.</a:t>
            </a:r>
          </a:p>
        </p:txBody>
      </p:sp>
      <p:sp>
        <p:nvSpPr>
          <p:cNvPr id="451" name="Shape 451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2" name="Shape 452"/>
          <p:cNvSpPr/>
          <p:nvPr/>
        </p:nvSpPr>
        <p:spPr>
          <a:xfrm>
            <a:off x="711618" y="1821143"/>
            <a:ext cx="350266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The method</a:t>
            </a:r>
          </a:p>
        </p:txBody>
      </p:sp>
      <p:pic>
        <p:nvPicPr>
          <p:cNvPr id="453" name="image1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4154" y="2630752"/>
            <a:ext cx="3136902" cy="4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1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8049" y="3094576"/>
            <a:ext cx="2197102" cy="546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1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61883" y="6077253"/>
            <a:ext cx="279402" cy="21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11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70786" y="6508750"/>
            <a:ext cx="1574801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952500" y="2328926"/>
            <a:ext cx="11099800" cy="6286502"/>
          </a:xfrm>
          <a:prstGeom prst="rect">
            <a:avLst/>
          </a:prstGeom>
        </p:spPr>
        <p:txBody>
          <a:bodyPr anchor="t"/>
          <a:lstStyle/>
          <a:p>
            <a:pPr/>
            <a:r>
              <a:t>Motivation</a:t>
            </a:r>
          </a:p>
          <a:p>
            <a:pPr/>
            <a:r>
              <a:t>Lifshitz black branes</a:t>
            </a:r>
          </a:p>
          <a:p>
            <a:pPr/>
            <a:r>
              <a:t>Quasinormal modes</a:t>
            </a:r>
          </a:p>
          <a:p>
            <a:pPr/>
            <a:r>
              <a:t>Nonlinear isotropization</a:t>
            </a:r>
          </a:p>
          <a:p>
            <a:pPr/>
            <a:r>
              <a:t>Conclusions and outlook</a:t>
            </a:r>
          </a:p>
        </p:txBody>
      </p:sp>
      <p:sp>
        <p:nvSpPr>
          <p:cNvPr id="133" name="Shape 133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QNMspectral</a:t>
            </a:r>
          </a:p>
        </p:txBody>
      </p:sp>
      <p:pic>
        <p:nvPicPr>
          <p:cNvPr id="45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>
            <p:ph type="sldNum" sz="quarter" idx="4294967295"/>
          </p:nvPr>
        </p:nvSpPr>
        <p:spPr>
          <a:xfrm>
            <a:off x="6311797" y="9251950"/>
            <a:ext cx="368505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1" name="Shape 461"/>
          <p:cNvSpPr/>
          <p:nvPr/>
        </p:nvSpPr>
        <p:spPr>
          <a:xfrm>
            <a:off x="535089" y="1370019"/>
            <a:ext cx="385572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/>
            </a:lvl1pPr>
          </a:lstStyle>
          <a:p>
            <a:pPr/>
            <a:r>
              <a:t>The package</a:t>
            </a:r>
          </a:p>
        </p:txBody>
      </p:sp>
      <p:sp>
        <p:nvSpPr>
          <p:cNvPr id="462" name="Shape 462"/>
          <p:cNvSpPr/>
          <p:nvPr/>
        </p:nvSpPr>
        <p:spPr>
          <a:xfrm>
            <a:off x="5769793" y="1585919"/>
            <a:ext cx="6910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2600"/>
                </a:solidFill>
              </a:defRPr>
            </a:pPr>
            <a:r>
              <a:t>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http://www.uu.nl/staff/APJansen</a:t>
            </a:r>
          </a:p>
        </p:txBody>
      </p:sp>
      <p:pic>
        <p:nvPicPr>
          <p:cNvPr id="463" name="image1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136" y="2319360"/>
            <a:ext cx="10538061" cy="1317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1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484" y="3722496"/>
            <a:ext cx="5527228" cy="47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1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16561" y="4278638"/>
            <a:ext cx="8397541" cy="544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1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5345" y="3797610"/>
            <a:ext cx="7822396" cy="39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12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14800" y="4279900"/>
            <a:ext cx="8394700" cy="544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12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638" y="2171269"/>
            <a:ext cx="10659058" cy="1411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123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1568" y="3717183"/>
            <a:ext cx="5557060" cy="396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124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3137" y="4512176"/>
            <a:ext cx="7494353" cy="498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125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760357" y="5429341"/>
            <a:ext cx="5110538" cy="2447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13"/>
      <p:bldP build="whole" bldLvl="1" animBg="1" rev="0" advAuto="0" spid="466" grpId="10"/>
      <p:bldP build="whole" bldLvl="1" animBg="1" rev="0" advAuto="0" spid="464" grpId="2"/>
      <p:bldP build="whole" bldLvl="1" animBg="1" rev="0" advAuto="0" spid="464" grpId="6"/>
      <p:bldP build="whole" bldLvl="1" animBg="1" rev="0" advAuto="0" spid="470" grpId="14"/>
      <p:bldP build="whole" bldLvl="1" animBg="1" rev="0" advAuto="0" spid="463" grpId="1"/>
      <p:bldP build="whole" bldLvl="1" animBg="1" rev="0" advAuto="0" spid="471" grpId="12"/>
      <p:bldP build="whole" bldLvl="1" animBg="1" rev="0" advAuto="0" spid="465" grpId="3"/>
      <p:bldP build="whole" bldLvl="1" animBg="1" rev="0" advAuto="0" spid="467" grpId="4"/>
      <p:bldP build="whole" bldLvl="1" animBg="1" rev="0" advAuto="0" spid="465" grpId="7"/>
      <p:bldP build="whole" bldLvl="1" animBg="1" rev="0" advAuto="0" spid="463" grpId="9"/>
      <p:bldP build="whole" bldLvl="1" animBg="1" rev="0" advAuto="0" spid="468" grpId="11"/>
      <p:bldP build="whole" bldLvl="1" animBg="1" rev="0" advAuto="0" spid="467" grpId="8"/>
      <p:bldP build="whole" bldLvl="1" animBg="1" rev="0" advAuto="0" spid="466" grpId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47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age12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2100" y="1435100"/>
            <a:ext cx="6578600" cy="4484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12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2100" y="1435100"/>
            <a:ext cx="6578600" cy="4407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12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2100" y="1435100"/>
            <a:ext cx="6578600" cy="4243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12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27168" y="1429695"/>
            <a:ext cx="6573162" cy="442593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>
            <a:off x="10083841" y="5543215"/>
            <a:ext cx="274227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200">
                <a:solidFill>
                  <a:schemeClr val="accent1"/>
                </a:solidFill>
              </a:defRPr>
            </a:lvl1pPr>
          </a:lstStyle>
          <a:p>
            <a:pPr/>
            <a:r>
              <a:t>Sybesma, Vandoren (2014)</a:t>
            </a:r>
          </a:p>
        </p:txBody>
      </p:sp>
      <p:grpSp>
        <p:nvGrpSpPr>
          <p:cNvPr id="483" name="Group 483"/>
          <p:cNvGrpSpPr/>
          <p:nvPr/>
        </p:nvGrpSpPr>
        <p:grpSpPr>
          <a:xfrm>
            <a:off x="1402973" y="9203194"/>
            <a:ext cx="5815417" cy="334775"/>
            <a:chOff x="0" y="0"/>
            <a:chExt cx="5815416" cy="334773"/>
          </a:xfrm>
        </p:grpSpPr>
        <p:pic>
          <p:nvPicPr>
            <p:cNvPr id="480" name="image130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50800"/>
              <a:ext cx="1384301" cy="258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1" name="image131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422631" y="0"/>
              <a:ext cx="1371603" cy="334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2" name="image132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72415" y="0"/>
              <a:ext cx="1143002" cy="334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6" name="Group 486"/>
          <p:cNvGrpSpPr/>
          <p:nvPr/>
        </p:nvGrpSpPr>
        <p:grpSpPr>
          <a:xfrm>
            <a:off x="3789915" y="7393967"/>
            <a:ext cx="7731873" cy="334775"/>
            <a:chOff x="0" y="0"/>
            <a:chExt cx="7731871" cy="334773"/>
          </a:xfrm>
        </p:grpSpPr>
        <p:pic>
          <p:nvPicPr>
            <p:cNvPr id="484" name="image133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603501" cy="334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5" name="image134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40969" y="0"/>
              <a:ext cx="3390903" cy="334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87" name="image135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14349" y="8251118"/>
            <a:ext cx="4216402" cy="3855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0" name="Group 490"/>
          <p:cNvGrpSpPr/>
          <p:nvPr/>
        </p:nvGrpSpPr>
        <p:grpSpPr>
          <a:xfrm>
            <a:off x="1491034" y="6460616"/>
            <a:ext cx="3749085" cy="410975"/>
            <a:chOff x="0" y="0"/>
            <a:chExt cx="3749084" cy="410973"/>
          </a:xfrm>
        </p:grpSpPr>
        <p:pic>
          <p:nvPicPr>
            <p:cNvPr id="488" name="image136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76200"/>
              <a:ext cx="1358901" cy="258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9" name="image137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733083" y="-1"/>
              <a:ext cx="1016002" cy="41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1" name="image39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832100" y="1435100"/>
            <a:ext cx="657860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Shape 492"/>
          <p:cNvSpPr/>
          <p:nvPr/>
        </p:nvSpPr>
        <p:spPr>
          <a:xfrm>
            <a:off x="936942" y="5463392"/>
            <a:ext cx="11099803" cy="414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0055" indent="-440055" algn="l" defTabSz="578358">
              <a:spcBef>
                <a:spcPts val="2700"/>
              </a:spcBef>
              <a:buSzPct val="75000"/>
              <a:buChar char="•"/>
              <a:defRPr sz="3500"/>
            </a:pPr>
            <a:r>
              <a:t>Overdamped for </a:t>
            </a:r>
          </a:p>
          <a:p>
            <a:pPr marL="440055" indent="-440055" algn="l" defTabSz="578358">
              <a:spcBef>
                <a:spcPts val="2700"/>
              </a:spcBef>
              <a:buSzPct val="75000"/>
              <a:buChar char="•"/>
              <a:defRPr sz="3500"/>
            </a:pPr>
            <a:r>
              <a:t>             limit: </a:t>
            </a:r>
          </a:p>
          <a:p>
            <a:pPr marL="440055" indent="-440055" algn="l" defTabSz="578358">
              <a:spcBef>
                <a:spcPts val="2700"/>
              </a:spcBef>
              <a:buSzPct val="75000"/>
              <a:buChar char="•"/>
              <a:defRPr sz="3500"/>
            </a:pPr>
            <a:r>
              <a:t>Tiny dip at                       , where </a:t>
            </a:r>
          </a:p>
          <a:p>
            <a:pPr marL="440055" indent="-440055" algn="l" defTabSz="578358">
              <a:spcBef>
                <a:spcPts val="2700"/>
              </a:spcBef>
              <a:buSzPct val="75000"/>
              <a:buChar char="•"/>
              <a:defRPr sz="3500"/>
            </a:pPr>
            <a:r>
              <a:t>Relaxation time bounded by</a:t>
            </a:r>
          </a:p>
          <a:p>
            <a:pPr marL="440055" indent="-440055" algn="l" defTabSz="578358">
              <a:spcBef>
                <a:spcPts val="2700"/>
              </a:spcBef>
              <a:buSzPct val="75000"/>
              <a:buChar char="•"/>
              <a:defRPr sz="3500"/>
            </a:pPr>
            <a:r>
              <a:t>             as              (or           ) </a:t>
            </a:r>
          </a:p>
        </p:txBody>
      </p:sp>
      <p:pic>
        <p:nvPicPr>
          <p:cNvPr id="493" name="image38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027710" y="5598414"/>
            <a:ext cx="1079502" cy="385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8" grpId="7"/>
      <p:bldP build="whole" bldLvl="1" animBg="1" rev="0" advAuto="0" spid="475" grpId="14"/>
      <p:bldP build="whole" bldLvl="1" animBg="1" rev="0" advAuto="0" spid="483" grpId="13"/>
      <p:bldP build="p" bldLvl="5" animBg="1" rev="0" advAuto="0" spid="492" grpId="2"/>
      <p:bldP build="whole" bldLvl="1" animBg="1" rev="0" advAuto="0" spid="486" grpId="8"/>
      <p:bldP build="whole" bldLvl="1" animBg="1" rev="0" advAuto="0" spid="490" grpId="5"/>
      <p:bldP build="whole" bldLvl="1" animBg="1" rev="0" advAuto="0" spid="477" grpId="6"/>
      <p:bldP build="whole" bldLvl="1" animBg="1" rev="0" advAuto="0" spid="491" grpId="1"/>
      <p:bldP build="whole" bldLvl="1" animBg="1" rev="0" advAuto="0" spid="491" grpId="3"/>
      <p:bldP build="whole" bldLvl="1" animBg="1" rev="0" advAuto="0" spid="477" grpId="11"/>
      <p:bldP build="whole" bldLvl="1" animBg="1" rev="0" advAuto="0" spid="476" grpId="12"/>
      <p:bldP build="whole" bldLvl="1" animBg="1" rev="0" advAuto="0" spid="475" grpId="9"/>
      <p:bldP build="whole" bldLvl="1" animBg="1" rev="0" advAuto="0" spid="487" grpId="10"/>
      <p:bldP build="whole" bldLvl="1" animBg="1" rev="0" advAuto="0" spid="47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52500" y="-1270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Lifshitz holography</a:t>
            </a:r>
          </a:p>
        </p:txBody>
      </p:sp>
      <p:pic>
        <p:nvPicPr>
          <p:cNvPr id="136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52500" y="1605789"/>
            <a:ext cx="11099800" cy="1308103"/>
          </a:xfrm>
          <a:prstGeom prst="rect">
            <a:avLst/>
          </a:prstGeom>
        </p:spPr>
        <p:txBody>
          <a:bodyPr anchor="b"/>
          <a:lstStyle/>
          <a:p>
            <a:pPr/>
            <a:r>
              <a:t>Nonrelativistic dispersion                   </a:t>
            </a:r>
          </a:p>
          <a:p>
            <a:pPr lvl="5" marL="0" indent="1143000">
              <a:spcBef>
                <a:spcPts val="0"/>
              </a:spcBef>
              <a:buSzTx/>
              <a:buNone/>
            </a:pPr>
            <a:r>
              <a:t>Lifshitz asymptotics</a:t>
            </a:r>
          </a:p>
        </p:txBody>
      </p:sp>
      <p:pic>
        <p:nvPicPr>
          <p:cNvPr id="139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2941721"/>
            <a:ext cx="7518400" cy="60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511574" y="2619481"/>
            <a:ext cx="571431" cy="2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41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5700" y="6916122"/>
            <a:ext cx="8153400" cy="130810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952500" y="3787880"/>
            <a:ext cx="11099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Scaling symmetry: Lifshitz scaling</a:t>
            </a:r>
          </a:p>
        </p:txBody>
      </p:sp>
      <p:sp>
        <p:nvSpPr>
          <p:cNvPr id="143" name="Shape 143"/>
          <p:cNvSpPr/>
          <p:nvPr/>
        </p:nvSpPr>
        <p:spPr>
          <a:xfrm>
            <a:off x="952500" y="6225885"/>
            <a:ext cx="11099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Lifshitz black brane:</a:t>
            </a:r>
          </a:p>
        </p:txBody>
      </p:sp>
      <p:sp>
        <p:nvSpPr>
          <p:cNvPr id="144" name="Shape 144"/>
          <p:cNvSpPr/>
          <p:nvPr/>
        </p:nvSpPr>
        <p:spPr>
          <a:xfrm>
            <a:off x="952500" y="8328494"/>
            <a:ext cx="11099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Need an action supporting such a solution</a:t>
            </a:r>
          </a:p>
        </p:txBody>
      </p:sp>
      <p:pic>
        <p:nvPicPr>
          <p:cNvPr id="145" name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01860" y="3942498"/>
            <a:ext cx="381002" cy="381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72836" y="1857449"/>
            <a:ext cx="1612902" cy="469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34265" y="4461042"/>
            <a:ext cx="2006602" cy="1765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952500" y="-1270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Action</a:t>
            </a:r>
          </a:p>
        </p:txBody>
      </p:sp>
      <p:pic>
        <p:nvPicPr>
          <p:cNvPr id="15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2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0631" y="1644730"/>
            <a:ext cx="7963538" cy="94733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body" idx="1"/>
          </p:nvPr>
        </p:nvSpPr>
        <p:spPr>
          <a:xfrm>
            <a:off x="952500" y="2778755"/>
            <a:ext cx="11099800" cy="6620896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3200"/>
              </a:spcBef>
            </a:pPr>
            <a:r>
              <a:t>Einstein-Hilbert term</a:t>
            </a:r>
          </a:p>
          <a:p>
            <a:pPr>
              <a:spcBef>
                <a:spcPts val="3200"/>
              </a:spcBef>
            </a:pPr>
            <a:r>
              <a:t>Cosmological constant</a:t>
            </a:r>
          </a:p>
          <a:p>
            <a:pPr>
              <a:spcBef>
                <a:spcPts val="3200"/>
              </a:spcBef>
            </a:pPr>
            <a:r>
              <a:t>gauge field</a:t>
            </a:r>
          </a:p>
          <a:p>
            <a:pPr>
              <a:spcBef>
                <a:spcPts val="3200"/>
              </a:spcBef>
            </a:pPr>
            <a:r>
              <a:t>massless scalar </a:t>
            </a:r>
          </a:p>
          <a:p>
            <a:pPr marL="0" indent="0">
              <a:spcBef>
                <a:spcPts val="3200"/>
              </a:spcBef>
              <a:buSzTx/>
              <a:buNone/>
            </a:pPr>
            <a:r>
              <a:t>   coupled to gauge field with </a:t>
            </a:r>
          </a:p>
          <a:p>
            <a:pPr>
              <a:spcBef>
                <a:spcPts val="3200"/>
              </a:spcBef>
            </a:pPr>
            <a:r>
              <a:t>Null energy condition</a:t>
            </a:r>
          </a:p>
          <a:p>
            <a:pPr>
              <a:spcBef>
                <a:spcPts val="3200"/>
              </a:spcBef>
            </a:pPr>
            <a:r>
              <a:t>Parameters (d,z)</a:t>
            </a:r>
          </a:p>
        </p:txBody>
      </p:sp>
      <p:pic>
        <p:nvPicPr>
          <p:cNvPr id="154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2987" y="2946059"/>
            <a:ext cx="342902" cy="342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74759" y="3880877"/>
            <a:ext cx="5549902" cy="46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35900" y="4941539"/>
            <a:ext cx="1524002" cy="342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67437" y="5786303"/>
            <a:ext cx="254002" cy="419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11472" y="6394300"/>
            <a:ext cx="3012655" cy="98534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0295366" y="1902496"/>
            <a:ext cx="305965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2200">
                <a:solidFill>
                  <a:schemeClr val="accent1"/>
                </a:solidFill>
              </a:defRPr>
            </a:lvl1pPr>
          </a:lstStyle>
          <a:p>
            <a:pPr/>
            <a:r>
              <a:t>Taylor (2008)</a:t>
            </a:r>
          </a:p>
        </p:txBody>
      </p:sp>
      <p:pic>
        <p:nvPicPr>
          <p:cNvPr id="160" name="image1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22553" y="7772734"/>
            <a:ext cx="1600202" cy="368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952500" y="-1270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Lifshitz black brane</a:t>
            </a:r>
          </a:p>
        </p:txBody>
      </p:sp>
      <p:pic>
        <p:nvPicPr>
          <p:cNvPr id="16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52500" y="1733550"/>
            <a:ext cx="11099800" cy="681972"/>
          </a:xfrm>
          <a:prstGeom prst="rect">
            <a:avLst/>
          </a:prstGeom>
        </p:spPr>
        <p:txBody>
          <a:bodyPr anchor="t"/>
          <a:lstStyle/>
          <a:p>
            <a:pPr/>
            <a:r>
              <a:t>This admits a black brane solution</a:t>
            </a:r>
          </a:p>
        </p:txBody>
      </p:sp>
      <p:pic>
        <p:nvPicPr>
          <p:cNvPr id="166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5071" y="2379366"/>
            <a:ext cx="7374659" cy="166488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952500" y="4053730"/>
            <a:ext cx="11099800" cy="280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Horizon at 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Temperature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Supporting fields:</a:t>
            </a:r>
          </a:p>
        </p:txBody>
      </p:sp>
      <p:pic>
        <p:nvPicPr>
          <p:cNvPr id="168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9968" y="4358818"/>
            <a:ext cx="1333502" cy="27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1878" y="5028395"/>
            <a:ext cx="3365502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1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96067" y="6965037"/>
            <a:ext cx="8515668" cy="1734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952500" y="-127000"/>
            <a:ext cx="11099800" cy="2159000"/>
          </a:xfrm>
          <a:prstGeom prst="rect">
            <a:avLst/>
          </a:prstGeom>
        </p:spPr>
        <p:txBody>
          <a:bodyPr/>
          <a:lstStyle>
            <a:lvl1pPr defTabSz="490727">
              <a:defRPr sz="6700"/>
            </a:lvl1pPr>
          </a:lstStyle>
          <a:p>
            <a:pPr/>
            <a:r>
              <a:t>Homogeneous Isotropization</a:t>
            </a:r>
          </a:p>
        </p:txBody>
      </p:sp>
      <p:pic>
        <p:nvPicPr>
          <p:cNvPr id="17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52500" y="1733550"/>
            <a:ext cx="11099800" cy="681972"/>
          </a:xfrm>
          <a:prstGeom prst="rect">
            <a:avLst/>
          </a:prstGeom>
        </p:spPr>
        <p:txBody>
          <a:bodyPr anchor="t"/>
          <a:lstStyle/>
          <a:p>
            <a:pPr/>
            <a:r>
              <a:t>Introduce an anisotropy through </a:t>
            </a:r>
          </a:p>
        </p:txBody>
      </p:sp>
      <p:sp>
        <p:nvSpPr>
          <p:cNvPr id="176" name="Shape 176"/>
          <p:cNvSpPr/>
          <p:nvPr/>
        </p:nvSpPr>
        <p:spPr>
          <a:xfrm>
            <a:off x="952500" y="3447046"/>
            <a:ext cx="11099800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The full background now becomes time-dependent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First: linear approximation                                                    </a:t>
            </a:r>
          </a:p>
          <a:p>
            <a:pPr lvl="2" marL="1333500" indent="-444500" algn="l">
              <a:spcBef>
                <a:spcPts val="4200"/>
              </a:spcBef>
              <a:buSzPct val="75000"/>
              <a:buChar char="•"/>
            </a:pPr>
            <a:r>
              <a:t>small anisotropy</a:t>
            </a:r>
          </a:p>
          <a:p>
            <a:pPr lvl="2" marL="1333500" indent="-444500" algn="l">
              <a:spcBef>
                <a:spcPts val="4200"/>
              </a:spcBef>
              <a:buSzPct val="75000"/>
              <a:buChar char="•"/>
            </a:pPr>
            <a:r>
              <a:t>Linearised equation of motion:                            massless Klein-Gordon equation</a:t>
            </a:r>
          </a:p>
        </p:txBody>
      </p:sp>
      <p:pic>
        <p:nvPicPr>
          <p:cNvPr id="177" name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1863" y="2552762"/>
            <a:ext cx="10841074" cy="606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3238" y="5785394"/>
            <a:ext cx="2861568" cy="40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83700" y="7019491"/>
            <a:ext cx="2667000" cy="474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8346" y="1852285"/>
            <a:ext cx="1231902" cy="469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>
            <p:ph type="body" sz="half" idx="1"/>
          </p:nvPr>
        </p:nvSpPr>
        <p:spPr>
          <a:xfrm>
            <a:off x="952500" y="1905673"/>
            <a:ext cx="11099800" cy="4437347"/>
          </a:xfrm>
          <a:prstGeom prst="rect">
            <a:avLst/>
          </a:prstGeom>
        </p:spPr>
        <p:txBody>
          <a:bodyPr anchor="t"/>
          <a:lstStyle/>
          <a:p>
            <a:pPr/>
            <a:r>
              <a:t>Describe small perturbations around equilibrium</a:t>
            </a:r>
          </a:p>
          <a:p>
            <a:pPr/>
            <a:r>
              <a:t>normalisable, infalling perturbations  </a:t>
            </a:r>
          </a:p>
          <a:p>
            <a:pPr/>
            <a:r>
              <a:t>Discrete set of solutions  of the form </a:t>
            </a:r>
          </a:p>
        </p:txBody>
      </p:sp>
      <p:sp>
        <p:nvSpPr>
          <p:cNvPr id="185" name="Shape 185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6" name="image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3926" y="4737844"/>
            <a:ext cx="7454902" cy="53797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965200" y="5605367"/>
            <a:ext cx="1109980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Take k = 0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Overdamped: no oscillations, </a:t>
            </a:r>
          </a:p>
        </p:txBody>
      </p:sp>
      <p:pic>
        <p:nvPicPr>
          <p:cNvPr id="188" name="image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80339" y="6817280"/>
            <a:ext cx="2006602" cy="474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-13545" y="-127000"/>
            <a:ext cx="13031890" cy="2159000"/>
          </a:xfrm>
          <a:prstGeom prst="rect">
            <a:avLst/>
          </a:prstGeom>
        </p:spPr>
        <p:txBody>
          <a:bodyPr/>
          <a:lstStyle/>
          <a:p>
            <a:pPr/>
            <a:r>
              <a:t>Quasinormal Modes</a:t>
            </a:r>
          </a:p>
        </p:txBody>
      </p:sp>
      <p:pic>
        <p:nvPicPr>
          <p:cNvPr id="191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8431" y="-12475168"/>
            <a:ext cx="8397538" cy="94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>
            <p:ph type="sldNum" sz="quarter" idx="4294967295"/>
          </p:nvPr>
        </p:nvSpPr>
        <p:spPr>
          <a:xfrm>
            <a:off x="6375348" y="92519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xfrm>
            <a:off x="952500" y="1905673"/>
            <a:ext cx="11099800" cy="689025"/>
          </a:xfrm>
          <a:prstGeom prst="rect">
            <a:avLst/>
          </a:prstGeom>
        </p:spPr>
        <p:txBody>
          <a:bodyPr anchor="t"/>
          <a:lstStyle/>
          <a:p>
            <a:pPr/>
            <a:r>
              <a:t>Coordinate transformation:</a:t>
            </a:r>
          </a:p>
        </p:txBody>
      </p:sp>
      <p:pic>
        <p:nvPicPr>
          <p:cNvPr id="194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1203" y="1716460"/>
            <a:ext cx="1536702" cy="113030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952500" y="3233653"/>
            <a:ext cx="11099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Define: </a:t>
            </a:r>
          </a:p>
        </p:txBody>
      </p:sp>
      <p:pic>
        <p:nvPicPr>
          <p:cNvPr id="196" name="image2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87791" y="3194878"/>
            <a:ext cx="1968502" cy="8427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952500" y="4309567"/>
            <a:ext cx="110998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Equation becomes: </a:t>
            </a:r>
          </a:p>
        </p:txBody>
      </p:sp>
      <p:pic>
        <p:nvPicPr>
          <p:cNvPr id="198" name="image2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5350" y="4949233"/>
            <a:ext cx="11214100" cy="830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952500" y="5930070"/>
            <a:ext cx="11099800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Depends only on     !</a:t>
            </a:r>
          </a:p>
          <a:p>
            <a:pPr marL="444500" indent="-444500" algn="l">
              <a:spcBef>
                <a:spcPts val="4200"/>
              </a:spcBef>
              <a:buSzPct val="75000"/>
              <a:buChar char="•"/>
            </a:pPr>
            <a:r>
              <a:t>Universality of (close to equilibrium) isotropization</a:t>
            </a:r>
          </a:p>
        </p:txBody>
      </p:sp>
      <p:pic>
        <p:nvPicPr>
          <p:cNvPr id="200" name="image2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93520" y="6065358"/>
            <a:ext cx="460889" cy="381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